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1" r:id="rId25"/>
    <p:sldId id="280" r:id="rId26"/>
    <p:sldId id="282" r:id="rId27"/>
    <p:sldId id="283" r:id="rId28"/>
    <p:sldId id="284" r:id="rId29"/>
    <p:sldId id="285" r:id="rId30"/>
    <p:sldId id="286" r:id="rId31"/>
    <p:sldId id="27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23" autoAdjust="0"/>
    <p:restoredTop sz="94660"/>
  </p:normalViewPr>
  <p:slideViewPr>
    <p:cSldViewPr>
      <p:cViewPr varScale="1">
        <p:scale>
          <a:sx n="108" d="100"/>
          <a:sy n="108" d="100"/>
        </p:scale>
        <p:origin x="163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24328C-9813-4529-B9B2-B9A8F071DBAC}" type="datetimeFigureOut">
              <a:rPr lang="en-CA" smtClean="0"/>
              <a:pPr/>
              <a:t>2017-09-07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1232EB-CC3B-4494-88C0-26A96C142840}" type="slidenum">
              <a:rPr lang="en-CA" smtClean="0"/>
              <a:pPr/>
              <a:t>‹#›</a:t>
            </a:fld>
            <a:endParaRPr lang="en-CA"/>
          </a:p>
        </p:txBody>
      </p:sp>
    </p:spTree>
    <p:extLst>
      <p:ext uri="{BB962C8B-B14F-4D97-AF65-F5344CB8AC3E}">
        <p14:creationId xmlns:p14="http://schemas.microsoft.com/office/powerpoint/2010/main" val="3344491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8A1232EB-CC3B-4494-88C0-26A96C142840}" type="slidenum">
              <a:rPr lang="en-CA" smtClean="0"/>
              <a:pPr/>
              <a:t>2</a:t>
            </a:fld>
            <a:endParaRPr lang="en-CA"/>
          </a:p>
        </p:txBody>
      </p:sp>
    </p:spTree>
    <p:extLst>
      <p:ext uri="{BB962C8B-B14F-4D97-AF65-F5344CB8AC3E}">
        <p14:creationId xmlns:p14="http://schemas.microsoft.com/office/powerpoint/2010/main" val="2199089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Integrity includes</a:t>
            </a:r>
          </a:p>
          <a:p>
            <a:endParaRPr lang="en-CA" dirty="0"/>
          </a:p>
          <a:p>
            <a:r>
              <a:rPr lang="en-CA" dirty="0"/>
              <a:t>Honesty</a:t>
            </a:r>
          </a:p>
          <a:p>
            <a:r>
              <a:rPr lang="en-CA" dirty="0"/>
              <a:t>Walking</a:t>
            </a:r>
            <a:r>
              <a:rPr lang="en-CA" baseline="0" dirty="0"/>
              <a:t> your talk</a:t>
            </a:r>
          </a:p>
          <a:p>
            <a:r>
              <a:rPr lang="en-CA" baseline="0" dirty="0"/>
              <a:t>Having the courage to act in accordance with your values</a:t>
            </a:r>
          </a:p>
          <a:p>
            <a:endParaRPr lang="en-CA" baseline="0" dirty="0"/>
          </a:p>
          <a:p>
            <a:r>
              <a:rPr lang="en-CA" baseline="0" dirty="0"/>
              <a:t>Intent:</a:t>
            </a:r>
          </a:p>
          <a:p>
            <a:endParaRPr lang="en-CA" baseline="0" dirty="0"/>
          </a:p>
          <a:p>
            <a:r>
              <a:rPr lang="en-CA" baseline="0" dirty="0"/>
              <a:t>Motives </a:t>
            </a:r>
          </a:p>
          <a:p>
            <a:r>
              <a:rPr lang="en-CA" baseline="0" dirty="0"/>
              <a:t>Agendas</a:t>
            </a:r>
          </a:p>
          <a:p>
            <a:r>
              <a:rPr lang="en-CA" baseline="0" dirty="0"/>
              <a:t>The behaviour that results</a:t>
            </a:r>
          </a:p>
          <a:p>
            <a:endParaRPr lang="en-CA" baseline="0" dirty="0"/>
          </a:p>
          <a:p>
            <a:r>
              <a:rPr lang="en-CA" baseline="0" dirty="0"/>
              <a:t>Capabilities – the abilities that we have that inspire confidence – our talents, attitudes, skills, knowledge, and style – the means we use to produce results.</a:t>
            </a:r>
          </a:p>
          <a:p>
            <a:endParaRPr lang="en-CA" dirty="0"/>
          </a:p>
          <a:p>
            <a:r>
              <a:rPr lang="en-CA" dirty="0"/>
              <a:t>Results – our track record and performance.</a:t>
            </a:r>
          </a:p>
          <a:p>
            <a:endParaRPr lang="en-CA" dirty="0"/>
          </a:p>
          <a:p>
            <a:r>
              <a:rPr lang="en-CA" dirty="0"/>
              <a:t>The first two deal with character – the last two with competence.</a:t>
            </a:r>
          </a:p>
        </p:txBody>
      </p:sp>
      <p:sp>
        <p:nvSpPr>
          <p:cNvPr id="4" name="Slide Number Placeholder 3"/>
          <p:cNvSpPr>
            <a:spLocks noGrp="1"/>
          </p:cNvSpPr>
          <p:nvPr>
            <p:ph type="sldNum" sz="quarter" idx="10"/>
          </p:nvPr>
        </p:nvSpPr>
        <p:spPr/>
        <p:txBody>
          <a:bodyPr/>
          <a:lstStyle/>
          <a:p>
            <a:fld id="{8A1232EB-CC3B-4494-88C0-26A96C142840}" type="slidenum">
              <a:rPr lang="en-CA" smtClean="0"/>
              <a:pPr/>
              <a:t>15</a:t>
            </a:fld>
            <a:endParaRPr lang="en-CA"/>
          </a:p>
        </p:txBody>
      </p:sp>
    </p:spTree>
    <p:extLst>
      <p:ext uri="{BB962C8B-B14F-4D97-AF65-F5344CB8AC3E}">
        <p14:creationId xmlns:p14="http://schemas.microsoft.com/office/powerpoint/2010/main" val="3948450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dirty="0"/>
              <a:t>Behaviour #1 Be honest, tell the truth. Let people know where you stand. Use the simple language. Call things what they are. Demonstrate integrity. Don’t manipulate people or distort the facts. Don’t spin the truth. Don’t leave false impressions.</a:t>
            </a:r>
          </a:p>
          <a:p>
            <a:r>
              <a:rPr lang="en-CA" dirty="0"/>
              <a:t>Behaviour</a:t>
            </a:r>
            <a:r>
              <a:rPr lang="en-CA" baseline="0" dirty="0"/>
              <a:t> # 2 – genuinely care for others – show you care. Respect the dignity of every person and every role. Treat everyone with respect, especially those who can’t do anything for you. Show kindness in the little things. Don’t fake caring. Don’t attempt to be efficient with people.</a:t>
            </a:r>
          </a:p>
          <a:p>
            <a:r>
              <a:rPr lang="en-CA" baseline="0" dirty="0"/>
              <a:t>Behaviour # 3 – tell the truth in a way that people can verify. Get real and genuine. Be open and authentic. Err on the side of </a:t>
            </a:r>
            <a:r>
              <a:rPr lang="en-CA" baseline="0" dirty="0" err="1"/>
              <a:t>discolsure</a:t>
            </a:r>
            <a:r>
              <a:rPr lang="en-CA" baseline="0" dirty="0"/>
              <a:t>. Operate on the premise of “what you see is what you get”. Don’t have hidden agendas. Don’t hide information.</a:t>
            </a:r>
          </a:p>
          <a:p>
            <a:r>
              <a:rPr lang="en-CA" baseline="0" dirty="0"/>
              <a:t>Behaviour # 4 – make things right when you are wrong. Apologize quickly. Make restitution where possible. Practice service recoveries. </a:t>
            </a:r>
            <a:r>
              <a:rPr lang="en-CA" baseline="0" dirty="0" err="1"/>
              <a:t>Deonstrate</a:t>
            </a:r>
            <a:r>
              <a:rPr lang="en-CA" baseline="0" dirty="0"/>
              <a:t> </a:t>
            </a:r>
            <a:r>
              <a:rPr lang="en-CA" baseline="0" dirty="0" err="1"/>
              <a:t>personnal</a:t>
            </a:r>
            <a:r>
              <a:rPr lang="en-CA" baseline="0" dirty="0"/>
              <a:t> humility. Don’t cover things up. Don’t let pride get in the way of doing the right thing.</a:t>
            </a:r>
          </a:p>
          <a:p>
            <a:r>
              <a:rPr lang="en-CA" baseline="0" dirty="0"/>
              <a:t>Behaviour # 5: Give credit freely. Acknowledge the contributions of others. Speak about people as if they were present. Represent others who aren’t there to speak for themselves. Don’t bad mouth others behind their backs. Don’t disclose others private information.</a:t>
            </a:r>
          </a:p>
          <a:p>
            <a:r>
              <a:rPr lang="en-CA" baseline="0" dirty="0"/>
              <a:t>Establish a track record of results. Get the right things done. Make things happen. Accomplish what you are hired to do. Be on time and within budget. Don’t overpromise and under deliver. Don’t make excuses for not delivering.</a:t>
            </a:r>
          </a:p>
          <a:p>
            <a:r>
              <a:rPr lang="en-CA" baseline="0" dirty="0"/>
              <a:t>Get better – continuously deliver – increase your capabilities – be a constant learner – develop feedback systems – both formal and informal. Act on the feedback you receive. Thank people for the feedback. Don’t assume today’s knowledge and skills will be sufficient for tomorrow’s challenges.</a:t>
            </a:r>
          </a:p>
          <a:p>
            <a:r>
              <a:rPr lang="en-CA" baseline="0" dirty="0"/>
              <a:t>Behaviour #8 – Take issues head on, even the </a:t>
            </a:r>
            <a:r>
              <a:rPr lang="en-CA" baseline="0" dirty="0" err="1"/>
              <a:t>undiscussables</a:t>
            </a:r>
            <a:r>
              <a:rPr lang="en-CA" baseline="0" dirty="0"/>
              <a:t>. Address the tough stuff directly. Acknowledge the unsaid. Lead out courageously in conversation. Remove the sword from their hands. Don’t skirt the real issues. Don’t bury your head in the sand.</a:t>
            </a:r>
          </a:p>
          <a:p>
            <a:r>
              <a:rPr lang="en-CA" baseline="0" dirty="0"/>
              <a:t>Behaviour # 9 – disclose and reveal expectations. Discuss them. Validate them. Renegotiate them if needed and possible. Don’t violate expectations. Don’t assume that expectations are clear or shared.</a:t>
            </a:r>
          </a:p>
          <a:p>
            <a:endParaRPr lang="en-CA" baseline="0" dirty="0"/>
          </a:p>
          <a:p>
            <a:endParaRPr lang="en-CA" baseline="0" dirty="0"/>
          </a:p>
          <a:p>
            <a:endParaRPr lang="en-CA" baseline="0" dirty="0"/>
          </a:p>
          <a:p>
            <a:endParaRPr lang="en-CA" baseline="0" dirty="0"/>
          </a:p>
          <a:p>
            <a:endParaRPr lang="en-CA" dirty="0"/>
          </a:p>
        </p:txBody>
      </p:sp>
      <p:sp>
        <p:nvSpPr>
          <p:cNvPr id="4" name="Slide Number Placeholder 3"/>
          <p:cNvSpPr>
            <a:spLocks noGrp="1"/>
          </p:cNvSpPr>
          <p:nvPr>
            <p:ph type="sldNum" sz="quarter" idx="10"/>
          </p:nvPr>
        </p:nvSpPr>
        <p:spPr/>
        <p:txBody>
          <a:bodyPr/>
          <a:lstStyle/>
          <a:p>
            <a:fld id="{8A1232EB-CC3B-4494-88C0-26A96C142840}" type="slidenum">
              <a:rPr lang="en-CA" smtClean="0"/>
              <a:pPr/>
              <a:t>16</a:t>
            </a:fld>
            <a:endParaRPr lang="en-CA"/>
          </a:p>
        </p:txBody>
      </p:sp>
    </p:spTree>
    <p:extLst>
      <p:ext uri="{BB962C8B-B14F-4D97-AF65-F5344CB8AC3E}">
        <p14:creationId xmlns:p14="http://schemas.microsoft.com/office/powerpoint/2010/main" val="3343049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Behaviour # 10 – hold yourself accountable. Hold others accountable. Take responsibility for results. Be clear on how you will communicate</a:t>
            </a:r>
            <a:r>
              <a:rPr lang="en-CA" baseline="0" dirty="0"/>
              <a:t> how you’re doing – and how others are doing. Don’t avoid or shirk responsibility. Don’t blames others or shirk responsibility when things go wrong.</a:t>
            </a:r>
          </a:p>
          <a:p>
            <a:r>
              <a:rPr lang="en-CA" baseline="0" dirty="0"/>
              <a:t>Behaviour 11 – Listen before you speak. Understand. Diagnose. Listen with your ears – and your eyes and heart. Find out what the most </a:t>
            </a:r>
            <a:r>
              <a:rPr lang="en-CA" baseline="0" dirty="0" err="1"/>
              <a:t>importnat</a:t>
            </a:r>
            <a:r>
              <a:rPr lang="en-CA" baseline="0" dirty="0"/>
              <a:t> behaviours are to the people you are working with. Don’t assume you have all the answers – or all the questions.</a:t>
            </a:r>
          </a:p>
          <a:p>
            <a:r>
              <a:rPr lang="en-CA" baseline="0" dirty="0"/>
              <a:t>Behaviour # 12 – Say what you are going to do and then do what you said you would </a:t>
            </a:r>
            <a:r>
              <a:rPr lang="en-CA" baseline="0" dirty="0" err="1"/>
              <a:t>do.Make</a:t>
            </a:r>
            <a:r>
              <a:rPr lang="en-CA" baseline="0" dirty="0"/>
              <a:t> commitments carefully and keep them. Make keeping commitments the symbol of your </a:t>
            </a:r>
            <a:r>
              <a:rPr lang="en-CA" baseline="0" dirty="0" err="1"/>
              <a:t>honor</a:t>
            </a:r>
            <a:r>
              <a:rPr lang="en-CA" baseline="0" dirty="0"/>
              <a:t>. Don’t break confidences. Don’t </a:t>
            </a:r>
            <a:r>
              <a:rPr lang="en-CA" baseline="0" dirty="0" err="1"/>
              <a:t>attemp</a:t>
            </a:r>
            <a:r>
              <a:rPr lang="en-CA" baseline="0" dirty="0"/>
              <a:t> to “PR” yourself out of a commitment that you have broken.</a:t>
            </a:r>
          </a:p>
          <a:p>
            <a:r>
              <a:rPr lang="en-CA" baseline="0" dirty="0"/>
              <a:t>Behaviour # 13 – Demonstrate a propensity to trust extend trust abundantly to those who have earned your trust. Extend trust conditionally to those who are earning your trust. Learn how to appropriately extend trust to others based on the situation, risk and credibility  (character and competence) of the people involved. But have a propensity to trust. Don’t </a:t>
            </a:r>
            <a:r>
              <a:rPr lang="en-CA" baseline="0" dirty="0" err="1"/>
              <a:t>withold</a:t>
            </a:r>
            <a:r>
              <a:rPr lang="en-CA" baseline="0" dirty="0"/>
              <a:t> trust because there is risk involved.</a:t>
            </a:r>
            <a:endParaRPr lang="en-CA" dirty="0"/>
          </a:p>
        </p:txBody>
      </p:sp>
      <p:sp>
        <p:nvSpPr>
          <p:cNvPr id="4" name="Slide Number Placeholder 3"/>
          <p:cNvSpPr>
            <a:spLocks noGrp="1"/>
          </p:cNvSpPr>
          <p:nvPr>
            <p:ph type="sldNum" sz="quarter" idx="10"/>
          </p:nvPr>
        </p:nvSpPr>
        <p:spPr/>
        <p:txBody>
          <a:bodyPr/>
          <a:lstStyle/>
          <a:p>
            <a:fld id="{8A1232EB-CC3B-4494-88C0-26A96C142840}" type="slidenum">
              <a:rPr lang="en-CA" smtClean="0"/>
              <a:pPr/>
              <a:t>17</a:t>
            </a:fld>
            <a:endParaRPr lang="en-CA"/>
          </a:p>
        </p:txBody>
      </p:sp>
    </p:spTree>
    <p:extLst>
      <p:ext uri="{BB962C8B-B14F-4D97-AF65-F5344CB8AC3E}">
        <p14:creationId xmlns:p14="http://schemas.microsoft.com/office/powerpoint/2010/main" val="3061297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Arthur W Jones – </a:t>
            </a:r>
            <a:r>
              <a:rPr lang="en-CA" dirty="0" err="1"/>
              <a:t>paraphasing</a:t>
            </a:r>
            <a:r>
              <a:rPr lang="en-CA" dirty="0"/>
              <a:t> </a:t>
            </a:r>
          </a:p>
        </p:txBody>
      </p:sp>
      <p:sp>
        <p:nvSpPr>
          <p:cNvPr id="4" name="Slide Number Placeholder 3"/>
          <p:cNvSpPr>
            <a:spLocks noGrp="1"/>
          </p:cNvSpPr>
          <p:nvPr>
            <p:ph type="sldNum" sz="quarter" idx="10"/>
          </p:nvPr>
        </p:nvSpPr>
        <p:spPr/>
        <p:txBody>
          <a:bodyPr/>
          <a:lstStyle/>
          <a:p>
            <a:fld id="{8A1232EB-CC3B-4494-88C0-26A96C142840}" type="slidenum">
              <a:rPr lang="en-CA" smtClean="0"/>
              <a:pPr/>
              <a:t>18</a:t>
            </a:fld>
            <a:endParaRPr lang="en-CA"/>
          </a:p>
        </p:txBody>
      </p:sp>
    </p:spTree>
    <p:extLst>
      <p:ext uri="{BB962C8B-B14F-4D97-AF65-F5344CB8AC3E}">
        <p14:creationId xmlns:p14="http://schemas.microsoft.com/office/powerpoint/2010/main" val="1136250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Churn is the turnover of stakeholders other than employees.</a:t>
            </a:r>
          </a:p>
        </p:txBody>
      </p:sp>
      <p:sp>
        <p:nvSpPr>
          <p:cNvPr id="4" name="Slide Number Placeholder 3"/>
          <p:cNvSpPr>
            <a:spLocks noGrp="1"/>
          </p:cNvSpPr>
          <p:nvPr>
            <p:ph type="sldNum" sz="quarter" idx="10"/>
          </p:nvPr>
        </p:nvSpPr>
        <p:spPr/>
        <p:txBody>
          <a:bodyPr/>
          <a:lstStyle/>
          <a:p>
            <a:fld id="{8A1232EB-CC3B-4494-88C0-26A96C142840}" type="slidenum">
              <a:rPr lang="en-CA" smtClean="0"/>
              <a:pPr/>
              <a:t>19</a:t>
            </a:fld>
            <a:endParaRPr lang="en-CA"/>
          </a:p>
        </p:txBody>
      </p:sp>
    </p:spTree>
    <p:extLst>
      <p:ext uri="{BB962C8B-B14F-4D97-AF65-F5344CB8AC3E}">
        <p14:creationId xmlns:p14="http://schemas.microsoft.com/office/powerpoint/2010/main" val="771564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a:t>Click to edit Master title style</a:t>
            </a:r>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9" name="Date Placeholder 18"/>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8" name="Footer Placeholder 7"/>
          <p:cNvSpPr>
            <a:spLocks noGrp="1"/>
          </p:cNvSpPr>
          <p:nvPr>
            <p:ph type="ftr" sz="quarter" idx="11"/>
          </p:nvPr>
        </p:nvSpPr>
        <p:spPr/>
        <p:txBody>
          <a:bodyPr/>
          <a:lstStyle/>
          <a:p>
            <a:endParaRPr lang="en-CA"/>
          </a:p>
        </p:txBody>
      </p:sp>
      <p:sp>
        <p:nvSpPr>
          <p:cNvPr id="11" name="Slide Number Placeholder 10"/>
          <p:cNvSpPr>
            <a:spLocks noGrp="1"/>
          </p:cNvSpPr>
          <p:nvPr>
            <p:ph type="sldNum" sz="quarter" idx="12"/>
          </p:nvPr>
        </p:nvSpPr>
        <p:spPr/>
        <p:txBody>
          <a:bodyPr/>
          <a:lstStyle/>
          <a:p>
            <a:fld id="{35E0586C-ECC3-45DB-9A7E-63F18F4DAB12}"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a:t>Click to edit Master title style</a:t>
            </a:r>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5E0586C-ECC3-45DB-9A7E-63F18F4DAB12}"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a:t>Click to edit Master title style</a:t>
            </a:r>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5E0586C-ECC3-45DB-9A7E-63F18F4DAB12}"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5E0586C-ECC3-45DB-9A7E-63F18F4DAB12}"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a:t>Click to edit Master title style</a:t>
            </a:r>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35E0586C-ECC3-45DB-9A7E-63F18F4DAB12}"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35E0586C-ECC3-45DB-9A7E-63F18F4DAB12}"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35E0586C-ECC3-45DB-9A7E-63F18F4DAB12}"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a:t>Click to edit Master title style</a:t>
            </a:r>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5E0586C-ECC3-45DB-9A7E-63F18F4DAB12}"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a:t>Click to edit Master title style</a:t>
            </a:r>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5E0586C-ECC3-45DB-9A7E-63F18F4DAB12}" type="slidenum">
              <a:rPr lang="en-CA" smtClean="0"/>
              <a:pPr/>
              <a:t>‹#›</a:t>
            </a:fld>
            <a:endParaRPr lang="en-CA"/>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a:t>Click to edit Master title style</a:t>
            </a:r>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5E0586C-ECC3-45DB-9A7E-63F18F4DAB12}"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B87D9-A9D6-42FC-A552-C6CFF7E3E5C5}" type="datetimeFigureOut">
              <a:rPr lang="en-CA" smtClean="0"/>
              <a:pPr/>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5E0586C-ECC3-45DB-9A7E-63F18F4DAB12}"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a:t>Click to edit Master title style</a:t>
            </a:r>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30B87D9-A9D6-42FC-A552-C6CFF7E3E5C5}" type="datetimeFigureOut">
              <a:rPr lang="en-CA" smtClean="0"/>
              <a:pPr/>
              <a:t>2017-09-07</a:t>
            </a:fld>
            <a:endParaRPr lang="en-CA"/>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CA"/>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5E0586C-ECC3-45DB-9A7E-63F18F4DAB12}"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The Speed of Trust</a:t>
            </a:r>
          </a:p>
        </p:txBody>
      </p:sp>
      <p:sp>
        <p:nvSpPr>
          <p:cNvPr id="3" name="Subtitle 2"/>
          <p:cNvSpPr>
            <a:spLocks noGrp="1"/>
          </p:cNvSpPr>
          <p:nvPr>
            <p:ph type="subTitle" idx="1"/>
          </p:nvPr>
        </p:nvSpPr>
        <p:spPr/>
        <p:txBody>
          <a:bodyPr/>
          <a:lstStyle/>
          <a:p>
            <a:r>
              <a:rPr lang="en-CA"/>
              <a:t>The One </a:t>
            </a:r>
            <a:r>
              <a:rPr lang="en-CA" dirty="0"/>
              <a:t>Thing that Changes Everything</a:t>
            </a:r>
          </a:p>
          <a:p>
            <a:r>
              <a:rPr lang="en-CA" dirty="0"/>
              <a:t>Stephen Covey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Terms</a:t>
            </a:r>
          </a:p>
        </p:txBody>
      </p:sp>
      <p:sp>
        <p:nvSpPr>
          <p:cNvPr id="3" name="Content Placeholder 2"/>
          <p:cNvSpPr>
            <a:spLocks noGrp="1"/>
          </p:cNvSpPr>
          <p:nvPr>
            <p:ph idx="1"/>
          </p:nvPr>
        </p:nvSpPr>
        <p:spPr/>
        <p:txBody>
          <a:bodyPr>
            <a:normAutofit lnSpcReduction="10000"/>
          </a:bodyPr>
          <a:lstStyle/>
          <a:p>
            <a:endParaRPr lang="en-CA" dirty="0"/>
          </a:p>
          <a:p>
            <a:r>
              <a:rPr lang="en-CA" sz="4000" b="1" dirty="0"/>
              <a:t>Speed happens when people ... truly trust each other – Edward Marshall</a:t>
            </a:r>
          </a:p>
          <a:p>
            <a:endParaRPr lang="en-CA" sz="4000" b="1" dirty="0"/>
          </a:p>
          <a:p>
            <a:r>
              <a:rPr lang="en-CA" sz="4000" b="1" dirty="0"/>
              <a:t>If you’re not fast you’re dead – Jack Welch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Questions and Attitudes</a:t>
            </a:r>
          </a:p>
        </p:txBody>
      </p:sp>
      <p:sp>
        <p:nvSpPr>
          <p:cNvPr id="3" name="Content Placeholder 2"/>
          <p:cNvSpPr>
            <a:spLocks noGrp="1"/>
          </p:cNvSpPr>
          <p:nvPr>
            <p:ph idx="1"/>
          </p:nvPr>
        </p:nvSpPr>
        <p:spPr/>
        <p:txBody>
          <a:bodyPr/>
          <a:lstStyle/>
          <a:p>
            <a:endParaRPr lang="en-CA" dirty="0"/>
          </a:p>
          <a:p>
            <a:r>
              <a:rPr lang="en-CA" sz="3200" b="1" dirty="0"/>
              <a:t>You either have it or you Don’t</a:t>
            </a:r>
          </a:p>
          <a:p>
            <a:pPr>
              <a:buNone/>
            </a:pPr>
            <a:endParaRPr lang="en-CA" sz="3200" b="1" dirty="0"/>
          </a:p>
          <a:p>
            <a:r>
              <a:rPr lang="en-CA" sz="3200" b="1" dirty="0"/>
              <a:t>Can you build trust where it does not exist?</a:t>
            </a:r>
          </a:p>
          <a:p>
            <a:pPr>
              <a:buNone/>
            </a:pPr>
            <a:endParaRPr lang="en-CA" sz="3200" b="1" dirty="0"/>
          </a:p>
          <a:p>
            <a:r>
              <a:rPr lang="en-CA" sz="3200" b="1" dirty="0"/>
              <a:t>Can you increase the level of trust where it does exist?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How the Issue is Experienced</a:t>
            </a:r>
          </a:p>
        </p:txBody>
      </p:sp>
      <p:sp>
        <p:nvSpPr>
          <p:cNvPr id="3" name="Content Placeholder 2"/>
          <p:cNvSpPr>
            <a:spLocks noGrp="1"/>
          </p:cNvSpPr>
          <p:nvPr>
            <p:ph idx="1"/>
          </p:nvPr>
        </p:nvSpPr>
        <p:spPr/>
        <p:txBody>
          <a:bodyPr>
            <a:normAutofit fontScale="92500" lnSpcReduction="10000"/>
          </a:bodyPr>
          <a:lstStyle/>
          <a:p>
            <a:r>
              <a:rPr lang="en-CA" dirty="0"/>
              <a:t>I can’t stand the politics at work. I feel sabotaged by my peers. It seems like everyone is out for himself and will do anything to get ahead.</a:t>
            </a:r>
          </a:p>
          <a:p>
            <a:r>
              <a:rPr lang="en-CA" dirty="0"/>
              <a:t>I’ve really been burned in the past. How can I ever trust enough to have a real relationship</a:t>
            </a:r>
          </a:p>
          <a:p>
            <a:r>
              <a:rPr lang="en-CA" dirty="0"/>
              <a:t>I work in an organization that is bogged down with bureaucracy. It takes forever to get anything done. I have to get authorization to buy a pencil.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More Expressions of Mistrust</a:t>
            </a:r>
          </a:p>
        </p:txBody>
      </p:sp>
      <p:sp>
        <p:nvSpPr>
          <p:cNvPr id="3" name="Content Placeholder 2"/>
          <p:cNvSpPr>
            <a:spLocks noGrp="1"/>
          </p:cNvSpPr>
          <p:nvPr>
            <p:ph idx="1"/>
          </p:nvPr>
        </p:nvSpPr>
        <p:spPr/>
        <p:txBody>
          <a:bodyPr>
            <a:normAutofit lnSpcReduction="10000"/>
          </a:bodyPr>
          <a:lstStyle/>
          <a:p>
            <a:r>
              <a:rPr lang="en-CA" dirty="0"/>
              <a:t>I feel like my contributions at work are hardly ever recognized or valued.</a:t>
            </a:r>
          </a:p>
          <a:p>
            <a:endParaRPr lang="en-CA" dirty="0"/>
          </a:p>
          <a:p>
            <a:r>
              <a:rPr lang="en-CA" dirty="0"/>
              <a:t>I have to walk on eggshells at work. If I say what I really think, I’ll get fired or at least made irrelevant.</a:t>
            </a:r>
          </a:p>
          <a:p>
            <a:pPr>
              <a:buNone/>
            </a:pPr>
            <a:endParaRPr lang="en-CA" dirty="0"/>
          </a:p>
          <a:p>
            <a:r>
              <a:rPr lang="en-CA" dirty="0"/>
              <a:t>My boss micromanages me and everyone else at work. He treats us all like we can’t be trusted.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Final Examples</a:t>
            </a:r>
          </a:p>
        </p:txBody>
      </p:sp>
      <p:sp>
        <p:nvSpPr>
          <p:cNvPr id="3" name="Content Placeholder 2"/>
          <p:cNvSpPr>
            <a:spLocks noGrp="1"/>
          </p:cNvSpPr>
          <p:nvPr>
            <p:ph idx="1"/>
          </p:nvPr>
        </p:nvSpPr>
        <p:spPr/>
        <p:txBody>
          <a:bodyPr>
            <a:normAutofit fontScale="92500"/>
          </a:bodyPr>
          <a:lstStyle/>
          <a:p>
            <a:r>
              <a:rPr lang="en-CA" dirty="0"/>
              <a:t>I foolishly violated the trust of someone who was supremely important to me. If I could hit “rewind” and make the decision differently I would do it in a heartbeat. But I can’t. Will I ever be able to rebuild the relationship?</a:t>
            </a:r>
          </a:p>
          <a:p>
            <a:pPr>
              <a:buNone/>
            </a:pPr>
            <a:endParaRPr lang="en-CA" dirty="0"/>
          </a:p>
          <a:p>
            <a:r>
              <a:rPr lang="en-CA" dirty="0"/>
              <a:t>With all the scandals, corruption, and ethical violations in our society today, I feel like someone has pulled the rug out from under me. I don’t know what – or who – to trust.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Importance</a:t>
            </a:r>
          </a:p>
        </p:txBody>
      </p:sp>
      <p:sp>
        <p:nvSpPr>
          <p:cNvPr id="3" name="Content Placeholder 2"/>
          <p:cNvSpPr>
            <a:spLocks noGrp="1"/>
          </p:cNvSpPr>
          <p:nvPr>
            <p:ph idx="1"/>
          </p:nvPr>
        </p:nvSpPr>
        <p:spPr/>
        <p:txBody>
          <a:bodyPr/>
          <a:lstStyle/>
          <a:p>
            <a:r>
              <a:rPr lang="en-CA" dirty="0"/>
              <a:t>You can have all the facts and figures, all the supporting evidence, all the endorsements that you want, but if you don’t command trust you won’t get anywhere. </a:t>
            </a:r>
            <a:r>
              <a:rPr lang="en-CA" dirty="0" err="1"/>
              <a:t>Naill</a:t>
            </a:r>
            <a:r>
              <a:rPr lang="en-CA" dirty="0"/>
              <a:t> Fitzgerald (Unilever)</a:t>
            </a:r>
          </a:p>
          <a:p>
            <a:pPr>
              <a:buNone/>
            </a:pPr>
            <a:endParaRPr lang="en-CA" dirty="0"/>
          </a:p>
          <a:p>
            <a:r>
              <a:rPr lang="en-CA" dirty="0"/>
              <a:t>Technique and technology are important, but adding trust is the issue of the decade. Tom Peters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Trust</a:t>
            </a:r>
          </a:p>
        </p:txBody>
      </p:sp>
      <p:sp>
        <p:nvSpPr>
          <p:cNvPr id="3" name="Content Placeholder 2"/>
          <p:cNvSpPr>
            <a:spLocks noGrp="1"/>
          </p:cNvSpPr>
          <p:nvPr>
            <p:ph idx="1"/>
          </p:nvPr>
        </p:nvSpPr>
        <p:spPr/>
        <p:txBody>
          <a:bodyPr>
            <a:normAutofit/>
          </a:bodyPr>
          <a:lstStyle/>
          <a:p>
            <a:pPr>
              <a:buNone/>
            </a:pPr>
            <a:endParaRPr lang="en-CA" dirty="0"/>
          </a:p>
          <a:p>
            <a:pPr>
              <a:buNone/>
            </a:pPr>
            <a:endParaRPr lang="en-CA" dirty="0"/>
          </a:p>
          <a:p>
            <a:pPr algn="ctr">
              <a:buNone/>
            </a:pPr>
            <a:r>
              <a:rPr lang="en-CA" sz="7200" dirty="0"/>
              <a:t>Confidence </a:t>
            </a:r>
          </a:p>
          <a:p>
            <a:pPr algn="ctr">
              <a:buNone/>
            </a:pPr>
            <a:r>
              <a:rPr lang="en-CA" sz="2400" dirty="0"/>
              <a:t>as opposed to </a:t>
            </a:r>
          </a:p>
          <a:p>
            <a:pPr algn="ctr">
              <a:buNone/>
            </a:pPr>
            <a:r>
              <a:rPr lang="en-CA" sz="7200" dirty="0"/>
              <a:t>Suspicion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Research Reveals the Crisis</a:t>
            </a:r>
          </a:p>
        </p:txBody>
      </p:sp>
      <p:sp>
        <p:nvSpPr>
          <p:cNvPr id="3" name="Content Placeholder 2"/>
          <p:cNvSpPr>
            <a:spLocks noGrp="1"/>
          </p:cNvSpPr>
          <p:nvPr>
            <p:ph idx="1"/>
          </p:nvPr>
        </p:nvSpPr>
        <p:spPr/>
        <p:txBody>
          <a:bodyPr>
            <a:normAutofit fontScale="92500" lnSpcReduction="10000"/>
          </a:bodyPr>
          <a:lstStyle/>
          <a:p>
            <a:r>
              <a:rPr lang="en-CA" dirty="0"/>
              <a:t>Only 51% of employees have trust and confidence in senior management</a:t>
            </a:r>
          </a:p>
          <a:p>
            <a:pPr>
              <a:buNone/>
            </a:pPr>
            <a:endParaRPr lang="en-CA" dirty="0"/>
          </a:p>
          <a:p>
            <a:r>
              <a:rPr lang="en-CA" dirty="0"/>
              <a:t>Only 36% of employees believe their leaders act with honesty and integrity.</a:t>
            </a:r>
          </a:p>
          <a:p>
            <a:pPr>
              <a:buNone/>
            </a:pPr>
            <a:endParaRPr lang="en-CA" dirty="0"/>
          </a:p>
          <a:p>
            <a:r>
              <a:rPr lang="en-CA" dirty="0"/>
              <a:t>Over the past 12 months, 76% of employees have observed illegal or unethical conduct on the job – conduct which, if exposed, would seriously violate public trust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Economics</a:t>
            </a:r>
          </a:p>
        </p:txBody>
      </p:sp>
      <p:sp>
        <p:nvSpPr>
          <p:cNvPr id="3" name="Content Placeholder 2"/>
          <p:cNvSpPr>
            <a:spLocks noGrp="1"/>
          </p:cNvSpPr>
          <p:nvPr>
            <p:ph idx="1"/>
          </p:nvPr>
        </p:nvSpPr>
        <p:spPr/>
        <p:txBody>
          <a:bodyPr/>
          <a:lstStyle/>
          <a:p>
            <a:endParaRPr lang="en-CA" dirty="0"/>
          </a:p>
          <a:p>
            <a:endParaRPr lang="en-CA" dirty="0"/>
          </a:p>
          <a:p>
            <a:r>
              <a:rPr lang="en-CA" b="1" dirty="0"/>
              <a:t>Trust Down </a:t>
            </a:r>
          </a:p>
          <a:p>
            <a:pPr>
              <a:buNone/>
            </a:pPr>
            <a:r>
              <a:rPr lang="en-CA" b="1" dirty="0"/>
              <a:t>	= Speed Down and Cost Up</a:t>
            </a:r>
          </a:p>
          <a:p>
            <a:pPr>
              <a:buNone/>
            </a:pPr>
            <a:endParaRPr lang="en-CA" b="1" dirty="0"/>
          </a:p>
          <a:p>
            <a:r>
              <a:rPr lang="en-CA" b="1" dirty="0"/>
              <a:t>Trust Up </a:t>
            </a:r>
          </a:p>
          <a:p>
            <a:pPr>
              <a:buNone/>
            </a:pPr>
            <a:r>
              <a:rPr lang="en-CA" b="1" dirty="0"/>
              <a:t>	= Speed Up and Cost Down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Quotes to Think About </a:t>
            </a:r>
          </a:p>
        </p:txBody>
      </p:sp>
      <p:sp>
        <p:nvSpPr>
          <p:cNvPr id="3" name="Content Placeholder 2"/>
          <p:cNvSpPr>
            <a:spLocks noGrp="1"/>
          </p:cNvSpPr>
          <p:nvPr>
            <p:ph idx="1"/>
          </p:nvPr>
        </p:nvSpPr>
        <p:spPr/>
        <p:txBody>
          <a:bodyPr>
            <a:normAutofit lnSpcReduction="10000"/>
          </a:bodyPr>
          <a:lstStyle/>
          <a:p>
            <a:r>
              <a:rPr lang="en-CA" dirty="0"/>
              <a:t>Our distrust is very expensive – Ralph Waldo Emerson</a:t>
            </a:r>
          </a:p>
          <a:p>
            <a:pPr>
              <a:buNone/>
            </a:pPr>
            <a:endParaRPr lang="en-CA" dirty="0"/>
          </a:p>
          <a:p>
            <a:r>
              <a:rPr lang="en-CA" dirty="0"/>
              <a:t>When you break the big laws, you do not even get anarchy. You get the small laws. G.K. Chesterton</a:t>
            </a:r>
          </a:p>
          <a:p>
            <a:pPr>
              <a:buNone/>
            </a:pPr>
            <a:endParaRPr lang="en-CA" dirty="0"/>
          </a:p>
          <a:p>
            <a:r>
              <a:rPr lang="en-CA" dirty="0"/>
              <a:t>The world is changing very fast. Big will not beat small anymore. It will be the fast beating the slow. Rupert Murdoch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More Quotes</a:t>
            </a:r>
          </a:p>
        </p:txBody>
      </p:sp>
      <p:sp>
        <p:nvSpPr>
          <p:cNvPr id="3" name="Content Placeholder 2"/>
          <p:cNvSpPr>
            <a:spLocks noGrp="1"/>
          </p:cNvSpPr>
          <p:nvPr>
            <p:ph idx="1"/>
          </p:nvPr>
        </p:nvSpPr>
        <p:spPr/>
        <p:txBody>
          <a:bodyPr/>
          <a:lstStyle/>
          <a:p>
            <a:endParaRPr lang="en-CA" dirty="0"/>
          </a:p>
          <a:p>
            <a:r>
              <a:rPr lang="en-CA" dirty="0"/>
              <a:t>Transcendent values like trust and integrity literally translate into revenue, profits and prosperity. Patricia </a:t>
            </a:r>
            <a:r>
              <a:rPr lang="en-CA" dirty="0" err="1"/>
              <a:t>Aburdene</a:t>
            </a:r>
            <a:endParaRPr lang="en-CA" dirty="0"/>
          </a:p>
          <a:p>
            <a:endParaRPr lang="en-CA" dirty="0"/>
          </a:p>
          <a:p>
            <a:r>
              <a:rPr lang="en-CA" dirty="0"/>
              <a:t>Mistrust doubles the cost of doing business. Professor John Whitney – Columbia Business School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Basis of Trust</a:t>
            </a:r>
          </a:p>
        </p:txBody>
      </p:sp>
      <p:sp>
        <p:nvSpPr>
          <p:cNvPr id="3" name="Content Placeholder 2"/>
          <p:cNvSpPr>
            <a:spLocks noGrp="1"/>
          </p:cNvSpPr>
          <p:nvPr>
            <p:ph idx="1"/>
          </p:nvPr>
        </p:nvSpPr>
        <p:spPr/>
        <p:txBody>
          <a:bodyPr/>
          <a:lstStyle/>
          <a:p>
            <a:r>
              <a:rPr lang="en-CA" sz="3600" b="1" dirty="0"/>
              <a:t>Character</a:t>
            </a:r>
            <a:r>
              <a:rPr lang="en-CA" b="1" dirty="0"/>
              <a:t> </a:t>
            </a:r>
          </a:p>
          <a:p>
            <a:pPr>
              <a:buNone/>
            </a:pPr>
            <a:r>
              <a:rPr lang="en-CA" dirty="0"/>
              <a:t>	</a:t>
            </a:r>
          </a:p>
          <a:p>
            <a:pPr>
              <a:buNone/>
            </a:pPr>
            <a:r>
              <a:rPr lang="en-CA" dirty="0"/>
              <a:t>	– integrity, motive, intent</a:t>
            </a:r>
          </a:p>
          <a:p>
            <a:pPr>
              <a:buNone/>
            </a:pPr>
            <a:endParaRPr lang="en-CA" dirty="0"/>
          </a:p>
          <a:p>
            <a:r>
              <a:rPr lang="en-CA" sz="3600" b="1" dirty="0"/>
              <a:t>Competence</a:t>
            </a:r>
            <a:r>
              <a:rPr lang="en-CA" dirty="0"/>
              <a:t> </a:t>
            </a:r>
          </a:p>
          <a:p>
            <a:pPr>
              <a:buNone/>
            </a:pPr>
            <a:endParaRPr lang="en-CA" dirty="0"/>
          </a:p>
          <a:p>
            <a:pPr>
              <a:buNone/>
            </a:pPr>
            <a:r>
              <a:rPr lang="en-CA" dirty="0"/>
              <a:t>	– capabilities, skills, results, track record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5 Waves of Trust</a:t>
            </a:r>
          </a:p>
        </p:txBody>
      </p:sp>
      <p:sp>
        <p:nvSpPr>
          <p:cNvPr id="3" name="Content Placeholder 2"/>
          <p:cNvSpPr>
            <a:spLocks noGrp="1"/>
          </p:cNvSpPr>
          <p:nvPr>
            <p:ph idx="1"/>
          </p:nvPr>
        </p:nvSpPr>
        <p:spPr/>
        <p:txBody>
          <a:bodyPr>
            <a:normAutofit fontScale="92500" lnSpcReduction="10000"/>
          </a:bodyPr>
          <a:lstStyle/>
          <a:p>
            <a:r>
              <a:rPr lang="en-CA" sz="3200" b="1" dirty="0"/>
              <a:t>Self Trust</a:t>
            </a:r>
          </a:p>
          <a:p>
            <a:endParaRPr lang="en-CA" sz="3200" b="1" dirty="0"/>
          </a:p>
          <a:p>
            <a:r>
              <a:rPr lang="en-CA" sz="3200" b="1" dirty="0"/>
              <a:t>Relationship Trust</a:t>
            </a:r>
          </a:p>
          <a:p>
            <a:endParaRPr lang="en-CA" sz="3200" b="1" dirty="0"/>
          </a:p>
          <a:p>
            <a:r>
              <a:rPr lang="en-CA" sz="3200" b="1" dirty="0"/>
              <a:t>Organizational Trust</a:t>
            </a:r>
          </a:p>
          <a:p>
            <a:endParaRPr lang="en-CA" sz="3200" b="1" dirty="0"/>
          </a:p>
          <a:p>
            <a:r>
              <a:rPr lang="en-CA" sz="3200" b="1" dirty="0"/>
              <a:t>Market Trust</a:t>
            </a:r>
          </a:p>
          <a:p>
            <a:endParaRPr lang="en-CA" sz="3200" b="1" dirty="0"/>
          </a:p>
          <a:p>
            <a:r>
              <a:rPr lang="en-CA" sz="3200" b="1" dirty="0"/>
              <a:t>Societal Trust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1</a:t>
            </a:r>
            <a:r>
              <a:rPr lang="en-CA" baseline="30000" dirty="0"/>
              <a:t>st</a:t>
            </a:r>
            <a:r>
              <a:rPr lang="en-CA" dirty="0"/>
              <a:t> Wave - Self Trust</a:t>
            </a:r>
          </a:p>
        </p:txBody>
      </p:sp>
      <p:sp>
        <p:nvSpPr>
          <p:cNvPr id="3" name="Content Placeholder 2"/>
          <p:cNvSpPr>
            <a:spLocks noGrp="1"/>
          </p:cNvSpPr>
          <p:nvPr>
            <p:ph idx="1"/>
          </p:nvPr>
        </p:nvSpPr>
        <p:spPr/>
        <p:txBody>
          <a:bodyPr>
            <a:normAutofit lnSpcReduction="10000"/>
          </a:bodyPr>
          <a:lstStyle/>
          <a:p>
            <a:pPr>
              <a:buNone/>
            </a:pPr>
            <a:r>
              <a:rPr lang="en-CA" dirty="0"/>
              <a:t>4 Cores of Credibility</a:t>
            </a:r>
          </a:p>
          <a:p>
            <a:endParaRPr lang="en-CA" dirty="0"/>
          </a:p>
          <a:p>
            <a:r>
              <a:rPr lang="en-CA" dirty="0"/>
              <a:t>Integrity</a:t>
            </a:r>
          </a:p>
          <a:p>
            <a:endParaRPr lang="en-CA" dirty="0"/>
          </a:p>
          <a:p>
            <a:r>
              <a:rPr lang="en-CA" dirty="0"/>
              <a:t>Intent</a:t>
            </a:r>
          </a:p>
          <a:p>
            <a:endParaRPr lang="en-CA" dirty="0"/>
          </a:p>
          <a:p>
            <a:r>
              <a:rPr lang="en-CA" dirty="0"/>
              <a:t>Capabilities</a:t>
            </a:r>
          </a:p>
          <a:p>
            <a:endParaRPr lang="en-CA" dirty="0"/>
          </a:p>
          <a:p>
            <a:r>
              <a:rPr lang="en-CA" dirty="0"/>
              <a:t>Results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2</a:t>
            </a:r>
            <a:r>
              <a:rPr lang="en-CA" baseline="30000" dirty="0"/>
              <a:t>nd</a:t>
            </a:r>
            <a:r>
              <a:rPr lang="en-CA" dirty="0"/>
              <a:t> Wave – Relationship Trust</a:t>
            </a:r>
          </a:p>
        </p:txBody>
      </p:sp>
      <p:sp>
        <p:nvSpPr>
          <p:cNvPr id="3" name="Content Placeholder 2"/>
          <p:cNvSpPr>
            <a:spLocks noGrp="1"/>
          </p:cNvSpPr>
          <p:nvPr>
            <p:ph idx="1"/>
          </p:nvPr>
        </p:nvSpPr>
        <p:spPr/>
        <p:txBody>
          <a:bodyPr>
            <a:normAutofit lnSpcReduction="10000"/>
          </a:bodyPr>
          <a:lstStyle/>
          <a:p>
            <a:pPr algn="ctr">
              <a:buNone/>
            </a:pPr>
            <a:r>
              <a:rPr lang="en-CA" dirty="0"/>
              <a:t>13 Behaviours</a:t>
            </a:r>
          </a:p>
          <a:p>
            <a:endParaRPr lang="en-CA" dirty="0"/>
          </a:p>
          <a:p>
            <a:r>
              <a:rPr lang="en-CA" dirty="0"/>
              <a:t>Talk Straight</a:t>
            </a:r>
          </a:p>
          <a:p>
            <a:r>
              <a:rPr lang="en-CA" dirty="0"/>
              <a:t>Demonstrate Respect</a:t>
            </a:r>
          </a:p>
          <a:p>
            <a:r>
              <a:rPr lang="en-CA" dirty="0"/>
              <a:t>Create Transparency</a:t>
            </a:r>
          </a:p>
          <a:p>
            <a:r>
              <a:rPr lang="en-CA" dirty="0"/>
              <a:t>Right Wrongs</a:t>
            </a:r>
          </a:p>
          <a:p>
            <a:r>
              <a:rPr lang="en-CA" dirty="0"/>
              <a:t>Show Loyalty</a:t>
            </a:r>
          </a:p>
          <a:p>
            <a:r>
              <a:rPr lang="en-CA" dirty="0"/>
              <a:t>Deliver Results</a:t>
            </a:r>
          </a:p>
          <a:p>
            <a:r>
              <a:rPr lang="en-CA" dirty="0"/>
              <a:t>Get Better</a:t>
            </a:r>
          </a:p>
          <a:p>
            <a:pPr>
              <a:buNone/>
            </a:pPr>
            <a:endParaRPr lang="en-CA" dirty="0"/>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13 Behaviours (continued)</a:t>
            </a:r>
          </a:p>
        </p:txBody>
      </p:sp>
      <p:sp>
        <p:nvSpPr>
          <p:cNvPr id="3" name="Content Placeholder 2"/>
          <p:cNvSpPr>
            <a:spLocks noGrp="1"/>
          </p:cNvSpPr>
          <p:nvPr>
            <p:ph idx="1"/>
          </p:nvPr>
        </p:nvSpPr>
        <p:spPr/>
        <p:txBody>
          <a:bodyPr/>
          <a:lstStyle/>
          <a:p>
            <a:endParaRPr lang="en-CA" dirty="0"/>
          </a:p>
          <a:p>
            <a:endParaRPr lang="en-CA" dirty="0"/>
          </a:p>
          <a:p>
            <a:r>
              <a:rPr lang="en-CA" dirty="0"/>
              <a:t>Confront Reality</a:t>
            </a:r>
          </a:p>
          <a:p>
            <a:r>
              <a:rPr lang="en-CA" dirty="0"/>
              <a:t>Clarify Expectations</a:t>
            </a:r>
          </a:p>
          <a:p>
            <a:r>
              <a:rPr lang="en-CA" dirty="0"/>
              <a:t>Practice Accountability</a:t>
            </a:r>
          </a:p>
          <a:p>
            <a:r>
              <a:rPr lang="en-CA" dirty="0"/>
              <a:t>Listen First</a:t>
            </a:r>
          </a:p>
          <a:p>
            <a:r>
              <a:rPr lang="en-CA" dirty="0"/>
              <a:t>Keep Commitments</a:t>
            </a:r>
          </a:p>
          <a:p>
            <a:r>
              <a:rPr lang="en-CA" dirty="0"/>
              <a:t>Extend Trust </a:t>
            </a:r>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3</a:t>
            </a:r>
            <a:r>
              <a:rPr lang="en-CA" baseline="30000" dirty="0"/>
              <a:t>rd</a:t>
            </a:r>
            <a:r>
              <a:rPr lang="en-CA" dirty="0"/>
              <a:t> Wave – Organizational Trust</a:t>
            </a:r>
          </a:p>
        </p:txBody>
      </p:sp>
      <p:sp>
        <p:nvSpPr>
          <p:cNvPr id="3" name="Content Placeholder 2"/>
          <p:cNvSpPr>
            <a:spLocks noGrp="1"/>
          </p:cNvSpPr>
          <p:nvPr>
            <p:ph idx="1"/>
          </p:nvPr>
        </p:nvSpPr>
        <p:spPr/>
        <p:txBody>
          <a:bodyPr>
            <a:normAutofit fontScale="92500" lnSpcReduction="20000"/>
          </a:bodyPr>
          <a:lstStyle/>
          <a:p>
            <a:pPr algn="ctr">
              <a:buNone/>
            </a:pPr>
            <a:r>
              <a:rPr lang="en-CA" dirty="0"/>
              <a:t>The Principle of Alignment</a:t>
            </a:r>
          </a:p>
          <a:p>
            <a:pPr algn="ctr">
              <a:buNone/>
            </a:pPr>
            <a:endParaRPr lang="en-CA" dirty="0"/>
          </a:p>
          <a:p>
            <a:pPr algn="ctr">
              <a:buNone/>
            </a:pPr>
            <a:r>
              <a:rPr lang="en-CA" dirty="0"/>
              <a:t>Aligned companies operate in a way that is consistent with their values.</a:t>
            </a:r>
          </a:p>
          <a:p>
            <a:pPr algn="ctr">
              <a:buNone/>
            </a:pPr>
            <a:endParaRPr lang="en-CA" dirty="0"/>
          </a:p>
          <a:p>
            <a:pPr algn="ctr">
              <a:buNone/>
            </a:pPr>
            <a:r>
              <a:rPr lang="en-CA" dirty="0"/>
              <a:t>All organizations are perfectly aligned to get the level of trust they get.</a:t>
            </a:r>
          </a:p>
          <a:p>
            <a:pPr algn="ctr">
              <a:buNone/>
            </a:pPr>
            <a:endParaRPr lang="en-CA" dirty="0"/>
          </a:p>
          <a:p>
            <a:pPr algn="ctr">
              <a:buNone/>
            </a:pPr>
            <a:r>
              <a:rPr lang="en-CA" dirty="0"/>
              <a:t>If there is little or no trust the organization either does not value trust or they are violating the principles that are required to have trust.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Costs of Low Trust</a:t>
            </a:r>
          </a:p>
        </p:txBody>
      </p:sp>
      <p:sp>
        <p:nvSpPr>
          <p:cNvPr id="3" name="Content Placeholder 2"/>
          <p:cNvSpPr>
            <a:spLocks noGrp="1"/>
          </p:cNvSpPr>
          <p:nvPr>
            <p:ph idx="1"/>
          </p:nvPr>
        </p:nvSpPr>
        <p:spPr/>
        <p:txBody>
          <a:bodyPr/>
          <a:lstStyle/>
          <a:p>
            <a:endParaRPr lang="en-CA" dirty="0"/>
          </a:p>
          <a:p>
            <a:r>
              <a:rPr lang="en-CA" dirty="0"/>
              <a:t>Redundancy</a:t>
            </a:r>
          </a:p>
          <a:p>
            <a:r>
              <a:rPr lang="en-CA" dirty="0"/>
              <a:t>Bureaucracy</a:t>
            </a:r>
          </a:p>
          <a:p>
            <a:r>
              <a:rPr lang="en-CA" dirty="0"/>
              <a:t>Politics</a:t>
            </a:r>
          </a:p>
          <a:p>
            <a:r>
              <a:rPr lang="en-CA" dirty="0"/>
              <a:t>Disengagement</a:t>
            </a:r>
          </a:p>
          <a:p>
            <a:r>
              <a:rPr lang="en-CA" dirty="0"/>
              <a:t>Turnover</a:t>
            </a:r>
          </a:p>
          <a:p>
            <a:r>
              <a:rPr lang="en-CA" dirty="0"/>
              <a:t>Churn</a:t>
            </a:r>
          </a:p>
          <a:p>
            <a:r>
              <a:rPr lang="en-CA" dirty="0"/>
              <a:t>Fraud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Benefits of High Trust</a:t>
            </a:r>
          </a:p>
        </p:txBody>
      </p:sp>
      <p:sp>
        <p:nvSpPr>
          <p:cNvPr id="3" name="Content Placeholder 2"/>
          <p:cNvSpPr>
            <a:spLocks noGrp="1"/>
          </p:cNvSpPr>
          <p:nvPr>
            <p:ph idx="1"/>
          </p:nvPr>
        </p:nvSpPr>
        <p:spPr/>
        <p:txBody>
          <a:bodyPr/>
          <a:lstStyle/>
          <a:p>
            <a:endParaRPr lang="en-CA" dirty="0"/>
          </a:p>
          <a:p>
            <a:r>
              <a:rPr lang="en-CA" dirty="0"/>
              <a:t>Value</a:t>
            </a:r>
          </a:p>
          <a:p>
            <a:r>
              <a:rPr lang="en-CA" dirty="0"/>
              <a:t>Accelerated Growth</a:t>
            </a:r>
          </a:p>
          <a:p>
            <a:r>
              <a:rPr lang="en-CA" dirty="0"/>
              <a:t>Enhanced Innovation</a:t>
            </a:r>
          </a:p>
          <a:p>
            <a:r>
              <a:rPr lang="en-CA" dirty="0"/>
              <a:t>Improved Collaboration</a:t>
            </a:r>
          </a:p>
          <a:p>
            <a:r>
              <a:rPr lang="en-CA" dirty="0"/>
              <a:t>Stronger Partnering</a:t>
            </a:r>
          </a:p>
          <a:p>
            <a:r>
              <a:rPr lang="en-CA" dirty="0"/>
              <a:t>Better Execution</a:t>
            </a:r>
          </a:p>
          <a:p>
            <a:r>
              <a:rPr lang="en-CA" dirty="0"/>
              <a:t>Heightened Loyalty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4</a:t>
            </a:r>
            <a:r>
              <a:rPr lang="en-CA" baseline="30000" dirty="0"/>
              <a:t>th</a:t>
            </a:r>
            <a:r>
              <a:rPr lang="en-CA" dirty="0"/>
              <a:t> Wave – Market Trust</a:t>
            </a:r>
          </a:p>
        </p:txBody>
      </p:sp>
      <p:sp>
        <p:nvSpPr>
          <p:cNvPr id="3" name="Content Placeholder 2"/>
          <p:cNvSpPr>
            <a:spLocks noGrp="1"/>
          </p:cNvSpPr>
          <p:nvPr>
            <p:ph idx="1"/>
          </p:nvPr>
        </p:nvSpPr>
        <p:spPr/>
        <p:txBody>
          <a:bodyPr>
            <a:normAutofit fontScale="77500" lnSpcReduction="20000"/>
          </a:bodyPr>
          <a:lstStyle/>
          <a:p>
            <a:pPr algn="ctr">
              <a:buNone/>
            </a:pPr>
            <a:r>
              <a:rPr lang="en-CA" dirty="0"/>
              <a:t>Brand Matters on Every Level</a:t>
            </a:r>
          </a:p>
          <a:p>
            <a:pPr algn="ctr">
              <a:buNone/>
            </a:pPr>
            <a:endParaRPr lang="en-CA" dirty="0"/>
          </a:p>
          <a:p>
            <a:r>
              <a:rPr lang="en-CA" dirty="0"/>
              <a:t>39 % would start or increase their business with a company specifically because of trust.</a:t>
            </a:r>
          </a:p>
          <a:p>
            <a:endParaRPr lang="en-CA" dirty="0"/>
          </a:p>
          <a:p>
            <a:r>
              <a:rPr lang="en-CA" dirty="0"/>
              <a:t>53% would stop, reduce, or switch their business if they were concerned about trust.</a:t>
            </a:r>
          </a:p>
          <a:p>
            <a:endParaRPr lang="en-CA" dirty="0"/>
          </a:p>
          <a:p>
            <a:r>
              <a:rPr lang="en-CA" dirty="0"/>
              <a:t>83% are more likely to give a company they trust the benefit of the doubt and listen to their side of the story before making a judgement about their corporate behaviour.</a:t>
            </a:r>
          </a:p>
          <a:p>
            <a:pPr algn="r">
              <a:buNone/>
            </a:pPr>
            <a:r>
              <a:rPr lang="en-CA" dirty="0" err="1"/>
              <a:t>Golin</a:t>
            </a:r>
            <a:r>
              <a:rPr lang="en-CA" dirty="0"/>
              <a:t>/Harris Poll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5</a:t>
            </a:r>
            <a:r>
              <a:rPr lang="en-CA" baseline="30000" dirty="0"/>
              <a:t>th</a:t>
            </a:r>
            <a:r>
              <a:rPr lang="en-CA" dirty="0"/>
              <a:t> Wave Societal Trust</a:t>
            </a:r>
          </a:p>
        </p:txBody>
      </p:sp>
      <p:sp>
        <p:nvSpPr>
          <p:cNvPr id="3" name="Content Placeholder 2"/>
          <p:cNvSpPr>
            <a:spLocks noGrp="1"/>
          </p:cNvSpPr>
          <p:nvPr>
            <p:ph idx="1"/>
          </p:nvPr>
        </p:nvSpPr>
        <p:spPr/>
        <p:txBody>
          <a:bodyPr>
            <a:normAutofit lnSpcReduction="10000"/>
          </a:bodyPr>
          <a:lstStyle/>
          <a:p>
            <a:pPr algn="ctr">
              <a:buNone/>
            </a:pPr>
            <a:r>
              <a:rPr lang="en-CA" dirty="0"/>
              <a:t>The Principle </a:t>
            </a:r>
          </a:p>
          <a:p>
            <a:pPr algn="ctr">
              <a:buNone/>
            </a:pPr>
            <a:r>
              <a:rPr lang="en-CA" dirty="0"/>
              <a:t>of Contribution</a:t>
            </a:r>
          </a:p>
          <a:p>
            <a:pPr algn="ctr">
              <a:buNone/>
            </a:pPr>
            <a:endParaRPr lang="en-CA" dirty="0"/>
          </a:p>
          <a:p>
            <a:pPr algn="ctr">
              <a:buNone/>
            </a:pPr>
            <a:r>
              <a:rPr lang="en-CA" sz="3600" b="1" dirty="0"/>
              <a:t>The overriding principle of societal trust is </a:t>
            </a:r>
            <a:r>
              <a:rPr lang="en-CA" sz="3600" b="1"/>
              <a:t>contribution –the </a:t>
            </a:r>
            <a:r>
              <a:rPr lang="en-CA" sz="3600" b="1" dirty="0"/>
              <a:t>intent to create value instead of destroying it – to give back instead of to take.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Great Paradox</a:t>
            </a:r>
          </a:p>
        </p:txBody>
      </p:sp>
      <p:sp>
        <p:nvSpPr>
          <p:cNvPr id="3" name="Content Placeholder 2"/>
          <p:cNvSpPr>
            <a:spLocks noGrp="1"/>
          </p:cNvSpPr>
          <p:nvPr>
            <p:ph idx="1"/>
          </p:nvPr>
        </p:nvSpPr>
        <p:spPr/>
        <p:txBody>
          <a:bodyPr/>
          <a:lstStyle/>
          <a:p>
            <a:endParaRPr lang="en-CA" dirty="0"/>
          </a:p>
          <a:p>
            <a:r>
              <a:rPr lang="en-CA" dirty="0"/>
              <a:t>We’re never so vulnerable than when we trust someone – but, if we cannot trust we cannot find joy. Walter Anderson </a:t>
            </a:r>
            <a:r>
              <a:rPr lang="en-CA" sz="1600" dirty="0"/>
              <a:t>(German Author and Folklorist)</a:t>
            </a:r>
          </a:p>
          <a:p>
            <a:endParaRPr lang="en-CA" dirty="0"/>
          </a:p>
          <a:p>
            <a:r>
              <a:rPr lang="en-CA" dirty="0"/>
              <a:t>You may be deceived if you trust too much, but you will live in torment if you do not trust enough. Frank Crane </a:t>
            </a:r>
            <a:r>
              <a:rPr lang="en-CA" sz="1200" dirty="0"/>
              <a:t>(American Clergyman)</a:t>
            </a:r>
          </a:p>
        </p:txBody>
      </p:sp>
    </p:spTree>
    <p:extLst>
      <p:ext uri="{BB962C8B-B14F-4D97-AF65-F5344CB8AC3E}">
        <p14:creationId xmlns:p14="http://schemas.microsoft.com/office/powerpoint/2010/main" val="417815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Trust Changes Energy</a:t>
            </a:r>
          </a:p>
        </p:txBody>
      </p:sp>
      <p:sp>
        <p:nvSpPr>
          <p:cNvPr id="3" name="Content Placeholder 2"/>
          <p:cNvSpPr>
            <a:spLocks noGrp="1"/>
          </p:cNvSpPr>
          <p:nvPr>
            <p:ph idx="1"/>
          </p:nvPr>
        </p:nvSpPr>
        <p:spPr/>
        <p:txBody>
          <a:bodyPr>
            <a:normAutofit lnSpcReduction="10000"/>
          </a:bodyPr>
          <a:lstStyle/>
          <a:p>
            <a:endParaRPr lang="en-CA" dirty="0"/>
          </a:p>
          <a:p>
            <a:endParaRPr lang="en-CA" sz="3200" dirty="0"/>
          </a:p>
          <a:p>
            <a:r>
              <a:rPr lang="en-CA" sz="3200" dirty="0"/>
              <a:t>Physically</a:t>
            </a:r>
          </a:p>
          <a:p>
            <a:r>
              <a:rPr lang="en-CA" sz="3200" dirty="0"/>
              <a:t>Emotionally</a:t>
            </a:r>
          </a:p>
          <a:p>
            <a:r>
              <a:rPr lang="en-CA" sz="3200" dirty="0"/>
              <a:t>Engagement</a:t>
            </a:r>
          </a:p>
          <a:p>
            <a:r>
              <a:rPr lang="en-CA" sz="3200" dirty="0"/>
              <a:t>Creativity</a:t>
            </a:r>
          </a:p>
          <a:p>
            <a:r>
              <a:rPr lang="en-CA" sz="3200" dirty="0"/>
              <a:t>Health</a:t>
            </a:r>
          </a:p>
          <a:p>
            <a:r>
              <a:rPr lang="en-CA" sz="3200" dirty="0"/>
              <a:t>Well Being</a:t>
            </a:r>
          </a:p>
        </p:txBody>
      </p:sp>
    </p:spTree>
    <p:extLst>
      <p:ext uri="{BB962C8B-B14F-4D97-AF65-F5344CB8AC3E}">
        <p14:creationId xmlns:p14="http://schemas.microsoft.com/office/powerpoint/2010/main" val="4744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Impacts of Energy</a:t>
            </a:r>
          </a:p>
        </p:txBody>
      </p:sp>
      <p:sp>
        <p:nvSpPr>
          <p:cNvPr id="4" name="Content Placeholder 3"/>
          <p:cNvSpPr>
            <a:spLocks noGrp="1"/>
          </p:cNvSpPr>
          <p:nvPr>
            <p:ph sz="half" idx="1"/>
          </p:nvPr>
        </p:nvSpPr>
        <p:spPr/>
        <p:txBody>
          <a:bodyPr>
            <a:normAutofit fontScale="85000" lnSpcReduction="20000"/>
          </a:bodyPr>
          <a:lstStyle/>
          <a:p>
            <a:r>
              <a:rPr lang="en-CA" dirty="0"/>
              <a:t>Stressful</a:t>
            </a:r>
          </a:p>
          <a:p>
            <a:r>
              <a:rPr lang="en-CA" dirty="0"/>
              <a:t>Complicated</a:t>
            </a:r>
          </a:p>
          <a:p>
            <a:r>
              <a:rPr lang="en-CA" dirty="0"/>
              <a:t>Exhausting</a:t>
            </a:r>
          </a:p>
          <a:p>
            <a:r>
              <a:rPr lang="en-CA" dirty="0"/>
              <a:t>Difficulty</a:t>
            </a:r>
          </a:p>
          <a:p>
            <a:r>
              <a:rPr lang="en-CA" dirty="0"/>
              <a:t>Unpleasant</a:t>
            </a:r>
          </a:p>
          <a:p>
            <a:r>
              <a:rPr lang="en-CA" dirty="0"/>
              <a:t>Frustrating</a:t>
            </a:r>
          </a:p>
          <a:p>
            <a:r>
              <a:rPr lang="en-CA" dirty="0"/>
              <a:t>Deadening</a:t>
            </a:r>
          </a:p>
          <a:p>
            <a:r>
              <a:rPr lang="en-CA" dirty="0"/>
              <a:t>Non-productive</a:t>
            </a:r>
          </a:p>
          <a:p>
            <a:r>
              <a:rPr lang="en-CA" dirty="0"/>
              <a:t>Unfulfilling</a:t>
            </a:r>
          </a:p>
          <a:p>
            <a:r>
              <a:rPr lang="en-CA" dirty="0"/>
              <a:t>Straightforward</a:t>
            </a:r>
          </a:p>
          <a:p>
            <a:r>
              <a:rPr lang="en-CA" dirty="0"/>
              <a:t>Stimulating</a:t>
            </a:r>
          </a:p>
          <a:p>
            <a:r>
              <a:rPr lang="en-CA" dirty="0"/>
              <a:t>Beneficial</a:t>
            </a:r>
          </a:p>
          <a:p>
            <a:r>
              <a:rPr lang="en-CA" dirty="0"/>
              <a:t>Safe</a:t>
            </a:r>
          </a:p>
        </p:txBody>
      </p:sp>
      <p:sp>
        <p:nvSpPr>
          <p:cNvPr id="5" name="Content Placeholder 4"/>
          <p:cNvSpPr>
            <a:spLocks noGrp="1"/>
          </p:cNvSpPr>
          <p:nvPr>
            <p:ph sz="half" idx="2"/>
          </p:nvPr>
        </p:nvSpPr>
        <p:spPr/>
        <p:txBody>
          <a:bodyPr>
            <a:normAutofit fontScale="85000" lnSpcReduction="20000"/>
          </a:bodyPr>
          <a:lstStyle/>
          <a:p>
            <a:r>
              <a:rPr lang="en-CA" dirty="0"/>
              <a:t>Painful</a:t>
            </a:r>
          </a:p>
          <a:p>
            <a:r>
              <a:rPr lang="en-CA" dirty="0"/>
              <a:t>Fun</a:t>
            </a:r>
          </a:p>
          <a:p>
            <a:r>
              <a:rPr lang="en-CA" dirty="0"/>
              <a:t>Easy</a:t>
            </a:r>
          </a:p>
          <a:p>
            <a:r>
              <a:rPr lang="en-CA" dirty="0"/>
              <a:t>Exciting</a:t>
            </a:r>
          </a:p>
          <a:p>
            <a:r>
              <a:rPr lang="en-CA" dirty="0"/>
              <a:t>Risky</a:t>
            </a:r>
          </a:p>
          <a:p>
            <a:r>
              <a:rPr lang="en-CA" dirty="0"/>
              <a:t>Scary</a:t>
            </a:r>
          </a:p>
          <a:p>
            <a:r>
              <a:rPr lang="en-CA" dirty="0"/>
              <a:t>Dangerous</a:t>
            </a:r>
          </a:p>
          <a:p>
            <a:r>
              <a:rPr lang="en-CA" dirty="0"/>
              <a:t>Invigorating</a:t>
            </a:r>
          </a:p>
          <a:p>
            <a:r>
              <a:rPr lang="en-CA" dirty="0"/>
              <a:t>Productive</a:t>
            </a:r>
          </a:p>
          <a:p>
            <a:r>
              <a:rPr lang="en-CA" dirty="0"/>
              <a:t>Energizing</a:t>
            </a:r>
          </a:p>
          <a:p>
            <a:r>
              <a:rPr lang="en-CA" dirty="0"/>
              <a:t>Enjoyable</a:t>
            </a:r>
          </a:p>
          <a:p>
            <a:r>
              <a:rPr lang="en-CA" dirty="0"/>
              <a:t>Freeing</a:t>
            </a:r>
          </a:p>
          <a:p>
            <a:r>
              <a:rPr lang="en-CA" dirty="0"/>
              <a:t>Liberating</a:t>
            </a:r>
          </a:p>
        </p:txBody>
      </p:sp>
    </p:spTree>
    <p:extLst>
      <p:ext uri="{BB962C8B-B14F-4D97-AF65-F5344CB8AC3E}">
        <p14:creationId xmlns:p14="http://schemas.microsoft.com/office/powerpoint/2010/main" val="405863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
                                            <p:txEl>
                                              <p:pRg st="10" end="10"/>
                                            </p:txEl>
                                          </p:spTgt>
                                        </p:tgtEl>
                                        <p:attrNameLst>
                                          <p:attrName>style.visibility</p:attrName>
                                        </p:attrNameLst>
                                      </p:cBhvr>
                                      <p:to>
                                        <p:strVal val="visible"/>
                                      </p:to>
                                    </p:set>
                                    <p:anim calcmode="lin" valueType="num">
                                      <p:cBhvr additive="base">
                                        <p:cTn id="67"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
                                            <p:txEl>
                                              <p:pRg st="11" end="11"/>
                                            </p:txEl>
                                          </p:spTgt>
                                        </p:tgtEl>
                                        <p:attrNameLst>
                                          <p:attrName>style.visibility</p:attrName>
                                        </p:attrNameLst>
                                      </p:cBhvr>
                                      <p:to>
                                        <p:strVal val="visible"/>
                                      </p:to>
                                    </p:set>
                                    <p:anim calcmode="lin" valueType="num">
                                      <p:cBhvr additive="base">
                                        <p:cTn id="73"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
                                            <p:txEl>
                                              <p:pRg st="12" end="12"/>
                                            </p:txEl>
                                          </p:spTgt>
                                        </p:tgtEl>
                                        <p:attrNameLst>
                                          <p:attrName>style.visibility</p:attrName>
                                        </p:attrNameLst>
                                      </p:cBhvr>
                                      <p:to>
                                        <p:strVal val="visible"/>
                                      </p:to>
                                    </p:set>
                                    <p:anim calcmode="lin" valueType="num">
                                      <p:cBhvr additive="base">
                                        <p:cTn id="79"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5">
                                            <p:txEl>
                                              <p:pRg st="0" end="0"/>
                                            </p:txEl>
                                          </p:spTgt>
                                        </p:tgtEl>
                                        <p:attrNameLst>
                                          <p:attrName>style.visibility</p:attrName>
                                        </p:attrNameLst>
                                      </p:cBhvr>
                                      <p:to>
                                        <p:strVal val="visible"/>
                                      </p:to>
                                    </p:set>
                                    <p:anim calcmode="lin" valueType="num">
                                      <p:cBhvr additive="base">
                                        <p:cTn id="8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
                                            <p:txEl>
                                              <p:pRg st="1" end="1"/>
                                            </p:txEl>
                                          </p:spTgt>
                                        </p:tgtEl>
                                        <p:attrNameLst>
                                          <p:attrName>style.visibility</p:attrName>
                                        </p:attrNameLst>
                                      </p:cBhvr>
                                      <p:to>
                                        <p:strVal val="visible"/>
                                      </p:to>
                                    </p:set>
                                    <p:anim calcmode="lin" valueType="num">
                                      <p:cBhvr additive="base">
                                        <p:cTn id="9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5">
                                            <p:txEl>
                                              <p:pRg st="2" end="2"/>
                                            </p:txEl>
                                          </p:spTgt>
                                        </p:tgtEl>
                                        <p:attrNameLst>
                                          <p:attrName>style.visibility</p:attrName>
                                        </p:attrNameLst>
                                      </p:cBhvr>
                                      <p:to>
                                        <p:strVal val="visible"/>
                                      </p:to>
                                    </p:set>
                                    <p:anim calcmode="lin" valueType="num">
                                      <p:cBhvr additive="base">
                                        <p:cTn id="9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5">
                                            <p:txEl>
                                              <p:pRg st="3" end="3"/>
                                            </p:txEl>
                                          </p:spTgt>
                                        </p:tgtEl>
                                        <p:attrNameLst>
                                          <p:attrName>style.visibility</p:attrName>
                                        </p:attrNameLst>
                                      </p:cBhvr>
                                      <p:to>
                                        <p:strVal val="visible"/>
                                      </p:to>
                                    </p:set>
                                    <p:anim calcmode="lin" valueType="num">
                                      <p:cBhvr additive="base">
                                        <p:cTn id="10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5">
                                            <p:txEl>
                                              <p:pRg st="4" end="4"/>
                                            </p:txEl>
                                          </p:spTgt>
                                        </p:tgtEl>
                                        <p:attrNameLst>
                                          <p:attrName>style.visibility</p:attrName>
                                        </p:attrNameLst>
                                      </p:cBhvr>
                                      <p:to>
                                        <p:strVal val="visible"/>
                                      </p:to>
                                    </p:set>
                                    <p:anim calcmode="lin" valueType="num">
                                      <p:cBhvr additive="base">
                                        <p:cTn id="10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5">
                                            <p:txEl>
                                              <p:pRg st="5" end="5"/>
                                            </p:txEl>
                                          </p:spTgt>
                                        </p:tgtEl>
                                        <p:attrNameLst>
                                          <p:attrName>style.visibility</p:attrName>
                                        </p:attrNameLst>
                                      </p:cBhvr>
                                      <p:to>
                                        <p:strVal val="visible"/>
                                      </p:to>
                                    </p:set>
                                    <p:anim calcmode="lin" valueType="num">
                                      <p:cBhvr additive="base">
                                        <p:cTn id="11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5">
                                            <p:txEl>
                                              <p:pRg st="6" end="6"/>
                                            </p:txEl>
                                          </p:spTgt>
                                        </p:tgtEl>
                                        <p:attrNameLst>
                                          <p:attrName>style.visibility</p:attrName>
                                        </p:attrNameLst>
                                      </p:cBhvr>
                                      <p:to>
                                        <p:strVal val="visible"/>
                                      </p:to>
                                    </p:set>
                                    <p:anim calcmode="lin" valueType="num">
                                      <p:cBhvr additive="base">
                                        <p:cTn id="12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5">
                                            <p:txEl>
                                              <p:pRg st="7" end="7"/>
                                            </p:txEl>
                                          </p:spTgt>
                                        </p:tgtEl>
                                        <p:attrNameLst>
                                          <p:attrName>style.visibility</p:attrName>
                                        </p:attrNameLst>
                                      </p:cBhvr>
                                      <p:to>
                                        <p:strVal val="visible"/>
                                      </p:to>
                                    </p:set>
                                    <p:anim calcmode="lin" valueType="num">
                                      <p:cBhvr additive="base">
                                        <p:cTn id="12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12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5">
                                            <p:txEl>
                                              <p:pRg st="8" end="8"/>
                                            </p:txEl>
                                          </p:spTgt>
                                        </p:tgtEl>
                                        <p:attrNameLst>
                                          <p:attrName>style.visibility</p:attrName>
                                        </p:attrNameLst>
                                      </p:cBhvr>
                                      <p:to>
                                        <p:strVal val="visible"/>
                                      </p:to>
                                    </p:set>
                                    <p:anim calcmode="lin" valueType="num">
                                      <p:cBhvr additive="base">
                                        <p:cTn id="13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134"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5">
                                            <p:txEl>
                                              <p:pRg st="9" end="9"/>
                                            </p:txEl>
                                          </p:spTgt>
                                        </p:tgtEl>
                                        <p:attrNameLst>
                                          <p:attrName>style.visibility</p:attrName>
                                        </p:attrNameLst>
                                      </p:cBhvr>
                                      <p:to>
                                        <p:strVal val="visible"/>
                                      </p:to>
                                    </p:set>
                                    <p:anim calcmode="lin" valueType="num">
                                      <p:cBhvr additive="base">
                                        <p:cTn id="139"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140"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5">
                                            <p:txEl>
                                              <p:pRg st="10" end="10"/>
                                            </p:txEl>
                                          </p:spTgt>
                                        </p:tgtEl>
                                        <p:attrNameLst>
                                          <p:attrName>style.visibility</p:attrName>
                                        </p:attrNameLst>
                                      </p:cBhvr>
                                      <p:to>
                                        <p:strVal val="visible"/>
                                      </p:to>
                                    </p:set>
                                    <p:anim calcmode="lin" valueType="num">
                                      <p:cBhvr additive="base">
                                        <p:cTn id="145"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146"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5">
                                            <p:txEl>
                                              <p:pRg st="11" end="11"/>
                                            </p:txEl>
                                          </p:spTgt>
                                        </p:tgtEl>
                                        <p:attrNameLst>
                                          <p:attrName>style.visibility</p:attrName>
                                        </p:attrNameLst>
                                      </p:cBhvr>
                                      <p:to>
                                        <p:strVal val="visible"/>
                                      </p:to>
                                    </p:set>
                                    <p:anim calcmode="lin" valueType="num">
                                      <p:cBhvr additive="base">
                                        <p:cTn id="151"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152"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grpId="0" nodeType="clickEffect">
                                  <p:stCondLst>
                                    <p:cond delay="0"/>
                                  </p:stCondLst>
                                  <p:childTnLst>
                                    <p:set>
                                      <p:cBhvr>
                                        <p:cTn id="156" dur="1" fill="hold">
                                          <p:stCondLst>
                                            <p:cond delay="0"/>
                                          </p:stCondLst>
                                        </p:cTn>
                                        <p:tgtEl>
                                          <p:spTgt spid="5">
                                            <p:txEl>
                                              <p:pRg st="12" end="12"/>
                                            </p:txEl>
                                          </p:spTgt>
                                        </p:tgtEl>
                                        <p:attrNameLst>
                                          <p:attrName>style.visibility</p:attrName>
                                        </p:attrNameLst>
                                      </p:cBhvr>
                                      <p:to>
                                        <p:strVal val="visible"/>
                                      </p:to>
                                    </p:set>
                                    <p:anim calcmode="lin" valueType="num">
                                      <p:cBhvr additive="base">
                                        <p:cTn id="157"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158" dur="500" fill="hold"/>
                                        <p:tgtEl>
                                          <p:spTgt spid="5">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CA" dirty="0"/>
              <a:t>Types of Glasses</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944195670"/>
              </p:ext>
            </p:extLst>
          </p:nvPr>
        </p:nvGraphicFramePr>
        <p:xfrm>
          <a:off x="503238" y="530225"/>
          <a:ext cx="8183562" cy="6136640"/>
        </p:xfrm>
        <a:graphic>
          <a:graphicData uri="http://schemas.openxmlformats.org/drawingml/2006/table">
            <a:tbl>
              <a:tblPr firstRow="1" bandRow="1">
                <a:tableStyleId>{5C22544A-7EE6-4342-B048-85BDC9FD1C3A}</a:tableStyleId>
              </a:tblPr>
              <a:tblGrid>
                <a:gridCol w="4091781">
                  <a:extLst>
                    <a:ext uri="{9D8B030D-6E8A-4147-A177-3AD203B41FA5}">
                      <a16:colId xmlns:a16="http://schemas.microsoft.com/office/drawing/2014/main" val="20000"/>
                    </a:ext>
                  </a:extLst>
                </a:gridCol>
                <a:gridCol w="4091781">
                  <a:extLst>
                    <a:ext uri="{9D8B030D-6E8A-4147-A177-3AD203B41FA5}">
                      <a16:colId xmlns:a16="http://schemas.microsoft.com/office/drawing/2014/main" val="20001"/>
                    </a:ext>
                  </a:extLst>
                </a:gridCol>
              </a:tblGrid>
              <a:tr h="370840">
                <a:tc>
                  <a:txBody>
                    <a:bodyPr/>
                    <a:lstStyle/>
                    <a:p>
                      <a:pPr algn="ctr"/>
                      <a:r>
                        <a:rPr lang="en-CA" dirty="0"/>
                        <a:t>Blind Trust</a:t>
                      </a:r>
                    </a:p>
                  </a:txBody>
                  <a:tcPr/>
                </a:tc>
                <a:tc>
                  <a:txBody>
                    <a:bodyPr/>
                    <a:lstStyle/>
                    <a:p>
                      <a:pPr algn="ctr"/>
                      <a:r>
                        <a:rPr lang="en-CA" dirty="0"/>
                        <a:t>Distrust</a:t>
                      </a:r>
                    </a:p>
                  </a:txBody>
                  <a:tcPr/>
                </a:tc>
                <a:extLst>
                  <a:ext uri="{0D108BD9-81ED-4DB2-BD59-A6C34878D82A}">
                    <a16:rowId xmlns:a16="http://schemas.microsoft.com/office/drawing/2014/main" val="10000"/>
                  </a:ext>
                </a:extLst>
              </a:tr>
              <a:tr h="370840">
                <a:tc>
                  <a:txBody>
                    <a:bodyPr/>
                    <a:lstStyle/>
                    <a:p>
                      <a:r>
                        <a:rPr lang="en-CA" dirty="0"/>
                        <a:t>I trust people too easily, and believe whatever they say.</a:t>
                      </a:r>
                    </a:p>
                  </a:txBody>
                  <a:tcPr/>
                </a:tc>
                <a:tc>
                  <a:txBody>
                    <a:bodyPr/>
                    <a:lstStyle/>
                    <a:p>
                      <a:r>
                        <a:rPr lang="en-CA" dirty="0"/>
                        <a:t>I am inherently suspicious</a:t>
                      </a:r>
                      <a:r>
                        <a:rPr lang="en-CA" baseline="0" dirty="0"/>
                        <a:t> or people and question whatever they tell me.</a:t>
                      </a:r>
                      <a:endParaRPr lang="en-CA" dirty="0"/>
                    </a:p>
                  </a:txBody>
                  <a:tcPr/>
                </a:tc>
                <a:extLst>
                  <a:ext uri="{0D108BD9-81ED-4DB2-BD59-A6C34878D82A}">
                    <a16:rowId xmlns:a16="http://schemas.microsoft.com/office/drawing/2014/main" val="10001"/>
                  </a:ext>
                </a:extLst>
              </a:tr>
              <a:tr h="370840">
                <a:tc>
                  <a:txBody>
                    <a:bodyPr/>
                    <a:lstStyle/>
                    <a:p>
                      <a:r>
                        <a:rPr lang="en-CA" dirty="0"/>
                        <a:t>I never check up on what people tell me; I just always assume the best.</a:t>
                      </a:r>
                    </a:p>
                  </a:txBody>
                  <a:tcPr/>
                </a:tc>
                <a:tc>
                  <a:txBody>
                    <a:bodyPr/>
                    <a:lstStyle/>
                    <a:p>
                      <a:r>
                        <a:rPr lang="en-CA" dirty="0"/>
                        <a:t>I always feel I have to investigate people’s credibility and validate what they say</a:t>
                      </a:r>
                    </a:p>
                  </a:txBody>
                  <a:tcPr/>
                </a:tc>
                <a:extLst>
                  <a:ext uri="{0D108BD9-81ED-4DB2-BD59-A6C34878D82A}">
                    <a16:rowId xmlns:a16="http://schemas.microsoft.com/office/drawing/2014/main" val="10002"/>
                  </a:ext>
                </a:extLst>
              </a:tr>
              <a:tr h="370840">
                <a:tc>
                  <a:txBody>
                    <a:bodyPr/>
                    <a:lstStyle/>
                    <a:p>
                      <a:r>
                        <a:rPr lang="en-CA" dirty="0"/>
                        <a:t>I openly and freely share information about anything and everything.</a:t>
                      </a:r>
                    </a:p>
                  </a:txBody>
                  <a:tcPr/>
                </a:tc>
                <a:tc>
                  <a:txBody>
                    <a:bodyPr/>
                    <a:lstStyle/>
                    <a:p>
                      <a:r>
                        <a:rPr lang="en-CA" dirty="0"/>
                        <a:t>I believe information is power. I hold it close to my chest and give it out sparingly.</a:t>
                      </a:r>
                    </a:p>
                  </a:txBody>
                  <a:tcPr/>
                </a:tc>
                <a:extLst>
                  <a:ext uri="{0D108BD9-81ED-4DB2-BD59-A6C34878D82A}">
                    <a16:rowId xmlns:a16="http://schemas.microsoft.com/office/drawing/2014/main" val="10003"/>
                  </a:ext>
                </a:extLst>
              </a:tr>
              <a:tr h="370840">
                <a:tc>
                  <a:txBody>
                    <a:bodyPr/>
                    <a:lstStyle/>
                    <a:p>
                      <a:r>
                        <a:rPr lang="en-CA" dirty="0"/>
                        <a:t>I accept</a:t>
                      </a:r>
                      <a:r>
                        <a:rPr lang="en-CA" baseline="0" dirty="0"/>
                        <a:t> everyone as trustworthy and feel comfortable with the thought of working openly with anyone.</a:t>
                      </a:r>
                      <a:endParaRPr lang="en-CA" dirty="0"/>
                    </a:p>
                  </a:txBody>
                  <a:tcPr/>
                </a:tc>
                <a:tc>
                  <a:txBody>
                    <a:bodyPr/>
                    <a:lstStyle/>
                    <a:p>
                      <a:r>
                        <a:rPr lang="en-CA" dirty="0"/>
                        <a:t>People have to earn my trust before I am able to work with them.</a:t>
                      </a:r>
                    </a:p>
                  </a:txBody>
                  <a:tcPr/>
                </a:tc>
                <a:extLst>
                  <a:ext uri="{0D108BD9-81ED-4DB2-BD59-A6C34878D82A}">
                    <a16:rowId xmlns:a16="http://schemas.microsoft.com/office/drawing/2014/main" val="10004"/>
                  </a:ext>
                </a:extLst>
              </a:tr>
              <a:tr h="370840">
                <a:tc>
                  <a:txBody>
                    <a:bodyPr/>
                    <a:lstStyle/>
                    <a:p>
                      <a:r>
                        <a:rPr lang="en-CA" dirty="0"/>
                        <a:t>I trust people to do what they say</a:t>
                      </a:r>
                      <a:r>
                        <a:rPr lang="en-CA" baseline="0" dirty="0"/>
                        <a:t> they will do, and see no reason to question otherwise.</a:t>
                      </a:r>
                      <a:endParaRPr lang="en-CA" dirty="0"/>
                    </a:p>
                  </a:txBody>
                  <a:tcPr/>
                </a:tc>
                <a:tc>
                  <a:txBody>
                    <a:bodyPr/>
                    <a:lstStyle/>
                    <a:p>
                      <a:r>
                        <a:rPr lang="en-CA" dirty="0"/>
                        <a:t>I tightly supervise my direct reports</a:t>
                      </a:r>
                      <a:r>
                        <a:rPr lang="en-CA" baseline="0" dirty="0"/>
                        <a:t> (or my children or others)and thoroughly and frequently check up on their work.</a:t>
                      </a:r>
                      <a:endParaRPr lang="en-CA" dirty="0"/>
                    </a:p>
                  </a:txBody>
                  <a:tcPr/>
                </a:tc>
                <a:extLst>
                  <a:ext uri="{0D108BD9-81ED-4DB2-BD59-A6C34878D82A}">
                    <a16:rowId xmlns:a16="http://schemas.microsoft.com/office/drawing/2014/main" val="10005"/>
                  </a:ext>
                </a:extLst>
              </a:tr>
              <a:tr h="370840">
                <a:tc>
                  <a:txBody>
                    <a:bodyPr/>
                    <a:lstStyle/>
                    <a:p>
                      <a:endParaRPr lang="en-CA" dirty="0"/>
                    </a:p>
                  </a:txBody>
                  <a:tcPr/>
                </a:tc>
                <a:tc>
                  <a:txBody>
                    <a:bodyPr/>
                    <a:lstStyle/>
                    <a:p>
                      <a:endParaRPr lang="en-CA"/>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043168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Alternative is Smart Trust</a:t>
            </a:r>
          </a:p>
        </p:txBody>
      </p:sp>
      <p:sp>
        <p:nvSpPr>
          <p:cNvPr id="3" name="Content Placeholder 2"/>
          <p:cNvSpPr>
            <a:spLocks noGrp="1"/>
          </p:cNvSpPr>
          <p:nvPr>
            <p:ph idx="1"/>
          </p:nvPr>
        </p:nvSpPr>
        <p:spPr/>
        <p:txBody>
          <a:bodyPr/>
          <a:lstStyle/>
          <a:p>
            <a:endParaRPr lang="en-CA" dirty="0"/>
          </a:p>
          <a:p>
            <a:endParaRPr lang="en-CA" dirty="0"/>
          </a:p>
          <a:p>
            <a:r>
              <a:rPr lang="en-CA" dirty="0"/>
              <a:t>Knowing a great deal is not the same as being smart; intelligence is not information alone but also judgement.</a:t>
            </a:r>
          </a:p>
          <a:p>
            <a:pPr marL="0" indent="0">
              <a:buNone/>
            </a:pPr>
            <a:endParaRPr lang="en-CA" dirty="0"/>
          </a:p>
          <a:p>
            <a:pPr marL="0" indent="0">
              <a:buNone/>
            </a:pPr>
            <a:r>
              <a:rPr lang="en-CA" dirty="0"/>
              <a:t>Carl Sagan </a:t>
            </a:r>
            <a:r>
              <a:rPr lang="en-CA" sz="1400" dirty="0"/>
              <a:t>(Astronomer, writer and scientist)</a:t>
            </a:r>
          </a:p>
        </p:txBody>
      </p:sp>
    </p:spTree>
    <p:extLst>
      <p:ext uri="{BB962C8B-B14F-4D97-AF65-F5344CB8AC3E}">
        <p14:creationId xmlns:p14="http://schemas.microsoft.com/office/powerpoint/2010/main" val="4066748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Smart Trust</a:t>
            </a:r>
          </a:p>
        </p:txBody>
      </p:sp>
      <p:sp>
        <p:nvSpPr>
          <p:cNvPr id="3" name="Content Placeholder 2"/>
          <p:cNvSpPr>
            <a:spLocks noGrp="1"/>
          </p:cNvSpPr>
          <p:nvPr>
            <p:ph idx="1"/>
          </p:nvPr>
        </p:nvSpPr>
        <p:spPr/>
        <p:txBody>
          <a:bodyPr/>
          <a:lstStyle/>
          <a:p>
            <a:endParaRPr lang="en-CA" dirty="0"/>
          </a:p>
          <a:p>
            <a:r>
              <a:rPr lang="en-CA" dirty="0"/>
              <a:t>A competency and a process</a:t>
            </a:r>
          </a:p>
          <a:p>
            <a:endParaRPr lang="en-CA" dirty="0"/>
          </a:p>
          <a:p>
            <a:r>
              <a:rPr lang="en-CA" dirty="0"/>
              <a:t>Enables us to operate with high trust in a low trust world.</a:t>
            </a:r>
          </a:p>
          <a:p>
            <a:endParaRPr lang="en-CA" dirty="0"/>
          </a:p>
          <a:p>
            <a:r>
              <a:rPr lang="en-CA" dirty="0"/>
              <a:t>Minimizes risk and increases possibilities.</a:t>
            </a:r>
          </a:p>
          <a:p>
            <a:endParaRPr lang="en-CA" dirty="0"/>
          </a:p>
        </p:txBody>
      </p:sp>
    </p:spTree>
    <p:extLst>
      <p:ext uri="{BB962C8B-B14F-4D97-AF65-F5344CB8AC3E}">
        <p14:creationId xmlns:p14="http://schemas.microsoft.com/office/powerpoint/2010/main" val="409861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Key Factors in Smart Trust</a:t>
            </a:r>
          </a:p>
        </p:txBody>
      </p:sp>
      <p:sp>
        <p:nvSpPr>
          <p:cNvPr id="3" name="Content Placeholder 2"/>
          <p:cNvSpPr>
            <a:spLocks noGrp="1"/>
          </p:cNvSpPr>
          <p:nvPr>
            <p:ph idx="1"/>
          </p:nvPr>
        </p:nvSpPr>
        <p:spPr/>
        <p:txBody>
          <a:bodyPr/>
          <a:lstStyle/>
          <a:p>
            <a:endParaRPr lang="en-CA" dirty="0"/>
          </a:p>
          <a:p>
            <a:endParaRPr lang="en-CA" dirty="0"/>
          </a:p>
          <a:p>
            <a:r>
              <a:rPr lang="en-CA" dirty="0"/>
              <a:t>A propensity to trust – the inclination, bias, or desire to trust people – primarily a matter of the heart</a:t>
            </a:r>
          </a:p>
          <a:p>
            <a:pPr marL="0" indent="0">
              <a:buNone/>
            </a:pPr>
            <a:endParaRPr lang="en-CA" dirty="0"/>
          </a:p>
          <a:p>
            <a:r>
              <a:rPr lang="en-CA" dirty="0"/>
              <a:t>Analysis – must be combined with a high level of analysis</a:t>
            </a:r>
          </a:p>
          <a:p>
            <a:pPr marL="0" indent="0">
              <a:buNone/>
            </a:pPr>
            <a:endParaRPr lang="en-CA" dirty="0"/>
          </a:p>
        </p:txBody>
      </p:sp>
    </p:spTree>
    <p:extLst>
      <p:ext uri="{BB962C8B-B14F-4D97-AF65-F5344CB8AC3E}">
        <p14:creationId xmlns:p14="http://schemas.microsoft.com/office/powerpoint/2010/main" val="414553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Variables in a High Level of Trust</a:t>
            </a:r>
          </a:p>
        </p:txBody>
      </p:sp>
      <p:sp>
        <p:nvSpPr>
          <p:cNvPr id="3" name="Content Placeholder 2"/>
          <p:cNvSpPr>
            <a:spLocks noGrp="1"/>
          </p:cNvSpPr>
          <p:nvPr>
            <p:ph idx="1"/>
          </p:nvPr>
        </p:nvSpPr>
        <p:spPr/>
        <p:txBody>
          <a:bodyPr/>
          <a:lstStyle/>
          <a:p>
            <a:endParaRPr lang="en-CA" dirty="0"/>
          </a:p>
          <a:p>
            <a:endParaRPr lang="en-CA" dirty="0"/>
          </a:p>
          <a:p>
            <a:r>
              <a:rPr lang="en-CA" dirty="0"/>
              <a:t>Opportunity (the situation)</a:t>
            </a:r>
          </a:p>
          <a:p>
            <a:endParaRPr lang="en-CA" dirty="0"/>
          </a:p>
          <a:p>
            <a:r>
              <a:rPr lang="en-CA" dirty="0"/>
              <a:t>Risk (the level involved)</a:t>
            </a:r>
          </a:p>
          <a:p>
            <a:endParaRPr lang="en-CA" dirty="0"/>
          </a:p>
          <a:p>
            <a:r>
              <a:rPr lang="en-CA" dirty="0"/>
              <a:t>Credibility (the character and competence of the people)</a:t>
            </a:r>
          </a:p>
        </p:txBody>
      </p:sp>
    </p:spTree>
    <p:extLst>
      <p:ext uri="{BB962C8B-B14F-4D97-AF65-F5344CB8AC3E}">
        <p14:creationId xmlns:p14="http://schemas.microsoft.com/office/powerpoint/2010/main" val="425512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Discussion Question</a:t>
            </a:r>
          </a:p>
        </p:txBody>
      </p:sp>
      <p:sp>
        <p:nvSpPr>
          <p:cNvPr id="3" name="Content Placeholder 2"/>
          <p:cNvSpPr>
            <a:spLocks noGrp="1"/>
          </p:cNvSpPr>
          <p:nvPr>
            <p:ph idx="1"/>
          </p:nvPr>
        </p:nvSpPr>
        <p:spPr/>
        <p:txBody>
          <a:bodyPr>
            <a:normAutofit lnSpcReduction="10000"/>
          </a:bodyPr>
          <a:lstStyle/>
          <a:p>
            <a:pPr>
              <a:buNone/>
            </a:pPr>
            <a:r>
              <a:rPr lang="en-CA" sz="4800" b="1" dirty="0"/>
              <a:t>	</a:t>
            </a:r>
          </a:p>
          <a:p>
            <a:pPr>
              <a:buNone/>
            </a:pPr>
            <a:r>
              <a:rPr lang="en-CA" sz="4800" b="1"/>
              <a:t>	In </a:t>
            </a:r>
            <a:r>
              <a:rPr lang="en-CA" sz="4800" b="1" dirty="0"/>
              <a:t>all of this discussion on trust where is the connection with spirituality?</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249</TotalTime>
  <Words>1966</Words>
  <Application>Microsoft Office PowerPoint</Application>
  <PresentationFormat>On-screen Show (4:3)</PresentationFormat>
  <Paragraphs>276</Paragraphs>
  <Slides>31</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Calibri</vt:lpstr>
      <vt:lpstr>Verdana</vt:lpstr>
      <vt:lpstr>Wingdings 2</vt:lpstr>
      <vt:lpstr>Aspect</vt:lpstr>
      <vt:lpstr>The Speed of Trust</vt:lpstr>
      <vt:lpstr>Terms</vt:lpstr>
      <vt:lpstr>Questions and Attitudes</vt:lpstr>
      <vt:lpstr>How the Issue is Experienced</vt:lpstr>
      <vt:lpstr>More Expressions of Mistrust</vt:lpstr>
      <vt:lpstr>Final Examples</vt:lpstr>
      <vt:lpstr>Importance</vt:lpstr>
      <vt:lpstr>What is Trust</vt:lpstr>
      <vt:lpstr>Research Reveals the Crisis</vt:lpstr>
      <vt:lpstr>Economics</vt:lpstr>
      <vt:lpstr>Quotes to Think About </vt:lpstr>
      <vt:lpstr>More Quotes</vt:lpstr>
      <vt:lpstr>Basis of Trust</vt:lpstr>
      <vt:lpstr>5 Waves of Trust</vt:lpstr>
      <vt:lpstr>1st Wave - Self Trust</vt:lpstr>
      <vt:lpstr>2nd Wave – Relationship Trust</vt:lpstr>
      <vt:lpstr>13 Behaviours (continued)</vt:lpstr>
      <vt:lpstr>3rd Wave – Organizational Trust</vt:lpstr>
      <vt:lpstr>Costs of Low Trust</vt:lpstr>
      <vt:lpstr>Benefits of High Trust</vt:lpstr>
      <vt:lpstr>4th Wave – Market Trust</vt:lpstr>
      <vt:lpstr>5th Wave Societal Trust</vt:lpstr>
      <vt:lpstr>The Great Paradox</vt:lpstr>
      <vt:lpstr>Trust Changes Energy</vt:lpstr>
      <vt:lpstr>Impacts of Energy</vt:lpstr>
      <vt:lpstr>Types of Glasses</vt:lpstr>
      <vt:lpstr>The Alternative is Smart Trust</vt:lpstr>
      <vt:lpstr>What is Smart Trust</vt:lpstr>
      <vt:lpstr>Key Factors in Smart Trust</vt:lpstr>
      <vt:lpstr>Variables in a High Level of Trust</vt:lpstr>
      <vt:lpstr>Discussion Question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Speed of Trust</dc:title>
  <dc:creator>Ken</dc:creator>
  <cp:lastModifiedBy>User</cp:lastModifiedBy>
  <cp:revision>27</cp:revision>
  <dcterms:created xsi:type="dcterms:W3CDTF">2011-03-16T12:57:19Z</dcterms:created>
  <dcterms:modified xsi:type="dcterms:W3CDTF">2017-09-07T14:27:29Z</dcterms:modified>
</cp:coreProperties>
</file>